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9" r:id="rId5"/>
    <p:sldId id="260" r:id="rId6"/>
    <p:sldId id="258" r:id="rId7"/>
    <p:sldId id="261" r:id="rId8"/>
    <p:sldId id="264" r:id="rId9"/>
    <p:sldId id="262" r:id="rId10"/>
    <p:sldId id="263" r:id="rId11"/>
    <p:sldId id="265" r:id="rId12"/>
    <p:sldId id="266" r:id="rId13"/>
    <p:sldId id="271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718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Стаж работы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Стаж работы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5-7 лет, 7-10 лет</c:v>
                </c:pt>
                <c:pt idx="1">
                  <c:v>Молодые специалисты, 10 летний стаж</c:v>
                </c:pt>
                <c:pt idx="2">
                  <c:v>15-20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8</c:v>
                </c:pt>
                <c:pt idx="2">
                  <c:v>22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89ED-1794-490A-A3CE-193C53FE6FEE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B8C1-2F41-4BDF-81AC-D1D437F09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89ED-1794-490A-A3CE-193C53FE6FEE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B8C1-2F41-4BDF-81AC-D1D437F09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89ED-1794-490A-A3CE-193C53FE6FEE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B8C1-2F41-4BDF-81AC-D1D437F09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89ED-1794-490A-A3CE-193C53FE6FEE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B8C1-2F41-4BDF-81AC-D1D437F09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89ED-1794-490A-A3CE-193C53FE6FEE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B8C1-2F41-4BDF-81AC-D1D437F09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89ED-1794-490A-A3CE-193C53FE6FEE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B8C1-2F41-4BDF-81AC-D1D437F09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89ED-1794-490A-A3CE-193C53FE6FEE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B8C1-2F41-4BDF-81AC-D1D437F09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89ED-1794-490A-A3CE-193C53FE6FEE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B8C1-2F41-4BDF-81AC-D1D437F09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89ED-1794-490A-A3CE-193C53FE6FEE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B8C1-2F41-4BDF-81AC-D1D437F09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89ED-1794-490A-A3CE-193C53FE6FEE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B8C1-2F41-4BDF-81AC-D1D437F09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89ED-1794-490A-A3CE-193C53FE6FEE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B8C1-2F41-4BDF-81AC-D1D437F09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589ED-1794-490A-A3CE-193C53FE6FEE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DB8C1-2F41-4BDF-81AC-D1D437F09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1500174"/>
            <a:ext cx="7890670" cy="257689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«Психологическое сопровождение деятельности педагогов в рамках программы формирования психологически комфортной и безопасной образовательной среды» 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Упражнение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«Передача чувств»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E:\107NIKON\DSCN2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1500174"/>
            <a:ext cx="3905277" cy="2928958"/>
          </a:xfrm>
          <a:prstGeom prst="round2DiagRect">
            <a:avLst>
              <a:gd name="adj1" fmla="val 2319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E:\107NIKON\DSCN2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4"/>
            <a:ext cx="4040689" cy="30305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Упражнение «Портрет педагога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9" name="Picture 3" descr="E:\107NIKON\DSCN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214422"/>
            <a:ext cx="3708370" cy="27812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E:\фотки трени\DSCN2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643314"/>
            <a:ext cx="3879389" cy="29098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E:\фотки трени\DSCN243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876"/>
            <a:ext cx="3867160" cy="2900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Упражнение «Я в лучах солнца»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E:\107NIKON\DSCN2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00438"/>
            <a:ext cx="3962410" cy="2971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E:\фотки трени\DSCN2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7298"/>
            <a:ext cx="4165011" cy="31241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Добрые традиции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Владелец\Documents\работа\8 марта 2015\DSCN03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4248162" cy="31861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Владелец\Documents\работа\8 марта 2015\DSCN0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46420" y="2211572"/>
            <a:ext cx="4548176" cy="34111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Рекомендации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использование «тайм-аутов</a:t>
            </a:r>
            <a:r>
              <a:rPr lang="ru-RU" dirty="0" smtClean="0">
                <a:solidFill>
                  <a:srgbClr val="002060"/>
                </a:solidFill>
              </a:rPr>
              <a:t>»;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овладение умениями и навыками </a:t>
            </a:r>
            <a:r>
              <a:rPr lang="ru-RU" dirty="0" err="1" smtClean="0">
                <a:solidFill>
                  <a:srgbClr val="002060"/>
                </a:solidFill>
              </a:rPr>
              <a:t>саморегуляции</a:t>
            </a:r>
            <a:r>
              <a:rPr lang="ru-RU" dirty="0">
                <a:solidFill>
                  <a:srgbClr val="002060"/>
                </a:solidFill>
              </a:rPr>
              <a:t>;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профессиональное развитие и </a:t>
            </a:r>
            <a:r>
              <a:rPr lang="ru-RU" dirty="0" smtClean="0">
                <a:solidFill>
                  <a:srgbClr val="002060"/>
                </a:solidFill>
              </a:rPr>
              <a:t>самосовершенствование;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уход от ненужной </a:t>
            </a:r>
            <a:r>
              <a:rPr lang="ru-RU" dirty="0" smtClean="0">
                <a:solidFill>
                  <a:srgbClr val="002060"/>
                </a:solidFill>
              </a:rPr>
              <a:t>конкуренции;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эмоциональное </a:t>
            </a:r>
            <a:r>
              <a:rPr lang="ru-RU" dirty="0" smtClean="0">
                <a:solidFill>
                  <a:srgbClr val="002060"/>
                </a:solidFill>
              </a:rPr>
              <a:t>общение;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поддержание хорошей физической формы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 целях направленной профилактики СЭВ следует: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стараться </a:t>
            </a:r>
            <a:r>
              <a:rPr lang="ru-RU" dirty="0">
                <a:solidFill>
                  <a:srgbClr val="002060"/>
                </a:solidFill>
              </a:rPr>
              <a:t>рассчитывать и обдуманно распределять свои нагрузки;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учиться </a:t>
            </a:r>
            <a:r>
              <a:rPr lang="ru-RU" dirty="0">
                <a:solidFill>
                  <a:srgbClr val="002060"/>
                </a:solidFill>
              </a:rPr>
              <a:t>переключаться с одного вида деятельности на другой;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проще </a:t>
            </a:r>
            <a:r>
              <a:rPr lang="ru-RU" dirty="0">
                <a:solidFill>
                  <a:srgbClr val="002060"/>
                </a:solidFill>
              </a:rPr>
              <a:t>относиться к конфликтам на работе;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 </a:t>
            </a:r>
            <a:r>
              <a:rPr lang="ru-RU" dirty="0">
                <a:solidFill>
                  <a:srgbClr val="002060"/>
                </a:solidFill>
              </a:rPr>
              <a:t>пытаться быть лучшим всегда и во всем.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</a:t>
            </a:r>
          </a:p>
          <a:p>
            <a:pPr algn="ctr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</a:rPr>
              <a:t>Спасибо за   внимание!</a:t>
            </a:r>
            <a:endParaRPr lang="ru-RU" sz="8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«Проблема эмоционального выгорания  педагогов</a:t>
            </a:r>
            <a:r>
              <a:rPr lang="ru-RU" b="1" dirty="0" smtClean="0">
                <a:solidFill>
                  <a:schemeClr val="tx2"/>
                </a:solidFill>
              </a:rPr>
              <a:t>»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imaje11men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08" y="1500174"/>
            <a:ext cx="4048511" cy="3000396"/>
          </a:xfrm>
        </p:spPr>
      </p:pic>
      <p:pic>
        <p:nvPicPr>
          <p:cNvPr id="5" name="Рисунок 4" descr="stressed-business-wo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643314"/>
            <a:ext cx="4464843" cy="2976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Характеристика «эмоционально выгоревшего» педагога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2543180"/>
          </a:xfrm>
        </p:spPr>
        <p:txBody>
          <a:bodyPr/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повышенная тревожность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агрессивность;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излишняя прямолинейность, поучающая манера говорить, чрезмерность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пояснений;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мыслительные стереотипы, авторитарность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sz="4000" b="1" dirty="0">
                <a:solidFill>
                  <a:schemeClr val="tx2"/>
                </a:solidFill>
              </a:rPr>
              <a:t>Как думаете, в каком возрасте педагоги наиболее подвержены СЭВ</a:t>
            </a:r>
            <a:r>
              <a:rPr lang="ru-RU" sz="4000" b="1" dirty="0" smtClean="0">
                <a:solidFill>
                  <a:schemeClr val="tx2"/>
                </a:solidFill>
              </a:rPr>
              <a:t>?</a:t>
            </a:r>
            <a:endParaRPr lang="ru-RU" sz="4000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 каких ситуациях наиболее часто проявляются признаки СЭВ?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Ситуации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 влияющие на возникновение СЭВ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Начало своей деятельности после отпуска, каникул, курсов (функция – адаптационная);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Ситуации эмоционально неадекватного общения с субъектами;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Образовательного процесса, особенно с администрацией и родителями (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функция – защитная);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Проведение открытых уроков; мероприятий, на которые было потрачено много сил и энергии, а в результате не получено соответствующего удовлетворения;</a:t>
            </a: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Окончание учебного года.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А</a:t>
            </a:r>
            <a:r>
              <a:rPr lang="ru-RU" b="1" dirty="0" smtClean="0">
                <a:solidFill>
                  <a:schemeClr val="tx2"/>
                </a:solidFill>
              </a:rPr>
              <a:t>нкета на выявление степени эмоционального выгорания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Вам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предложены утверждения, с которыми Вы согласны (да), не согласны (нет), они верны в некоторых случаях (иногда).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Меня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тяготит педагогическая деятельность.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У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меня нет желания общаться после работы.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У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меня в группе есть "плохие" дети.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Если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есть настроение - проявлю соучастие и сочувствие к ребенку, если нет настроения - не считаю это необходимым.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Желая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упростить решение профессиональных задач, я могу упростить обязанности, требующие эмоциональных затрат.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Эмоциональная регуляция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Каким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же образом мы можем помочь себе избежать выгорания?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Наиболее доступным в качестве профилактических мер является использование способов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саморегуляции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и восстановления себя. Это своего рода техника безопасности для специалистов, имеющих многочисленные и интенсивные контакты с людьми в ходе своей профессиональной деятельности.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 Естественные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способы регуляции организма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Интуитивно используются многие из них. Это длительный сон, вкусная еда, общение с природой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 животными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баня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массаж, движение, танцы, музыка и многое другое. К сожалению, подобные средства нельзя, как правило, использовать на работе, непосредственно в тот момент, когда возникла напряженная ситуация или накопилось утомление.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Упражнение «Здороваемся локтями»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E:\107NIKON\DSCN19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3786214" cy="28396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E:\107NIKON\DSCN19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4686"/>
            <a:ext cx="4143371" cy="30718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Упражнение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«Моечная машина»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 descr="E:\107NIKON\DSCN1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496"/>
            <a:ext cx="4708503" cy="37413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E:\107NIKON\DSCN198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357297"/>
            <a:ext cx="4143404" cy="31075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280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«Психологическое сопровождение деятельности педагогов в рамках программы формирования психологически комфортной и безопасной образовательной среды» </vt:lpstr>
      <vt:lpstr>«Проблема эмоционального выгорания  педагогов»</vt:lpstr>
      <vt:lpstr>Характеристика «эмоционально выгоревшего» педагога</vt:lpstr>
      <vt:lpstr> Как думаете, в каком возрасте педагоги наиболее подвержены СЭВ?</vt:lpstr>
      <vt:lpstr>В каких ситуациях наиболее часто проявляются признаки СЭВ?</vt:lpstr>
      <vt:lpstr>Анкета на выявление степени эмоционального выгорания</vt:lpstr>
      <vt:lpstr>Эмоциональная регуляция</vt:lpstr>
      <vt:lpstr>Упражнение «Здороваемся локтями»</vt:lpstr>
      <vt:lpstr>Упражнение «Моечная машина»</vt:lpstr>
      <vt:lpstr>Упражнение «Передача чувств»</vt:lpstr>
      <vt:lpstr>Упражнение «Портрет педагога»</vt:lpstr>
      <vt:lpstr>Упражнение «Я в лучах солнца»</vt:lpstr>
      <vt:lpstr>Добрые традиции</vt:lpstr>
      <vt:lpstr>Рекомендации</vt:lpstr>
      <vt:lpstr>В целях направленной профилактики СЭВ следует: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Кузнецова</dc:creator>
  <cp:lastModifiedBy>Кузнецова</cp:lastModifiedBy>
  <cp:revision>19</cp:revision>
  <dcterms:created xsi:type="dcterms:W3CDTF">2016-11-22T06:29:17Z</dcterms:created>
  <dcterms:modified xsi:type="dcterms:W3CDTF">2016-12-01T20:50:15Z</dcterms:modified>
</cp:coreProperties>
</file>