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ags/tag5.xml" ContentType="application/vnd.openxmlformats-officedocument.presentationml.tags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  <p:sldMasterId id="2147483804" r:id="rId3"/>
    <p:sldMasterId id="2147483816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86" r:id="rId15"/>
    <p:sldId id="266" r:id="rId16"/>
    <p:sldId id="267" r:id="rId17"/>
    <p:sldId id="268" r:id="rId18"/>
    <p:sldId id="269" r:id="rId19"/>
    <p:sldId id="270" r:id="rId20"/>
    <p:sldId id="293" r:id="rId21"/>
    <p:sldId id="271" r:id="rId22"/>
    <p:sldId id="272" r:id="rId23"/>
    <p:sldId id="273" r:id="rId24"/>
    <p:sldId id="288" r:id="rId25"/>
    <p:sldId id="275" r:id="rId26"/>
    <p:sldId id="287" r:id="rId27"/>
    <p:sldId id="289" r:id="rId28"/>
    <p:sldId id="290" r:id="rId29"/>
    <p:sldId id="291" r:id="rId30"/>
    <p:sldId id="292" r:id="rId31"/>
    <p:sldId id="276" r:id="rId32"/>
    <p:sldId id="294" r:id="rId33"/>
    <p:sldId id="277" r:id="rId34"/>
    <p:sldId id="278" r:id="rId35"/>
    <p:sldId id="279" r:id="rId36"/>
    <p:sldId id="280" r:id="rId37"/>
    <p:sldId id="295" r:id="rId38"/>
    <p:sldId id="283" r:id="rId39"/>
    <p:sldId id="284" r:id="rId40"/>
    <p:sldId id="281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FFFFFF"/>
    <a:srgbClr val="293F11"/>
    <a:srgbClr val="0026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8C2FC-8B66-41A9-BCEF-2FE2805B5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32B33-3054-4FC4-A3AB-BFA7E5975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2AB38-19E4-4F4F-AD4F-4CC490A5E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AF918-48C4-4ECF-9F87-6126C34CD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CB6DD-18CA-419D-90F2-BD65EA778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39F06-2A29-4B09-A2A2-1C7B169D7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EA83E-1F52-44C9-86E9-11195434B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D4878-0720-46F7-AA28-5E790F331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D9718-E523-4872-ACB0-EEEDC2DC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D0085-C5CB-493E-B1D9-E1D1E780C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1D487-54A4-45D4-98C6-3A64FB71E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09656-883C-4F57-B8A0-1E9C64C9C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27F7A-78F6-4016-9E51-F92EB5551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CD2BB-A4D1-4AE4-AFD5-B929D22AB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8DB1-3CD8-4E6D-B82F-6B6121FB9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79D88-5CDC-4B90-BDBD-4DFB84504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17C59-8046-4033-A289-479CBB6F6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732C5-0488-409A-8BF0-CDE9D7B10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8F566-4776-4DD6-B9F6-71535F1CC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18C46-25B8-43D4-AB69-BA3251C7C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0F851-F790-42D6-8053-2305A2021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DFD44-A7FB-45F3-8C6F-0BA15D073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00DF68F-9253-4D4D-8DB9-D0F4E4777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dissolv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EAF463A-BC7C-46EE-9F1E-7F377CCA4891}" type="datetimeFigureOut">
              <a:rPr lang="en-US" smtClean="0"/>
              <a:pPr/>
              <a:t>12/5/2016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80FDF4C-1F79-4072-B917-A8BF070F6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>
    <p:dissolv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447800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Эмоциональное благополучие детей</a:t>
            </a:r>
            <a:endParaRPr lang="ru-RU" sz="7200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МДОУ «Детский сад № 192»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64008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г. Ярославль, 2016 год</a:t>
            </a:r>
            <a:endParaRPr lang="ru-RU" dirty="0"/>
          </a:p>
        </p:txBody>
      </p:sp>
    </p:spTree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118_0807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2133600"/>
            <a:ext cx="5638800" cy="4114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33400" y="304800"/>
            <a:ext cx="882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Работа педагога с использованием адаптационной юбки</a:t>
            </a:r>
            <a:endParaRPr lang="ru-RU" sz="2400" dirty="0"/>
          </a:p>
        </p:txBody>
      </p:sp>
      <p:pic>
        <p:nvPicPr>
          <p:cNvPr id="4" name="Рисунок 3" descr="IMG_20161118_0807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762000"/>
            <a:ext cx="3352800" cy="38862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64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400" dirty="0" smtClean="0"/>
              <a:t>                                     «Ворота настроения»</a:t>
            </a:r>
            <a:endParaRPr lang="ru-RU" sz="2400" dirty="0"/>
          </a:p>
        </p:txBody>
      </p:sp>
      <p:pic>
        <p:nvPicPr>
          <p:cNvPr id="3" name="Рисунок 2" descr="IMG_20161118_082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2438400" cy="4191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61118_082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600200"/>
            <a:ext cx="5562600" cy="4191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уголке релаксации</a:t>
            </a:r>
            <a:endParaRPr lang="ru-RU" sz="2400" dirty="0"/>
          </a:p>
        </p:txBody>
      </p:sp>
      <p:pic>
        <p:nvPicPr>
          <p:cNvPr id="3" name="Рисунок 2" descr="IMG_20161118_075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5000"/>
            <a:ext cx="4419600" cy="4953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61118_074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533400"/>
            <a:ext cx="3276600" cy="38862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 descr="IMG_20161118_0748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85800"/>
            <a:ext cx="3797300" cy="29718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118_081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3486150" cy="4495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 rot="10800000" flipV="1">
            <a:off x="4495800" y="1051654"/>
            <a:ext cx="319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Минутки уединения</a:t>
            </a:r>
            <a:endParaRPr lang="ru-RU" sz="2400" dirty="0"/>
          </a:p>
        </p:txBody>
      </p:sp>
      <p:pic>
        <p:nvPicPr>
          <p:cNvPr id="4" name="Рисунок 3" descr="IMG_20161118_075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2590800"/>
            <a:ext cx="5181600" cy="38862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61118_0729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914400"/>
            <a:ext cx="3352800" cy="4191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61118_0729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2514600"/>
            <a:ext cx="5181600" cy="3962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3962400" y="9144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 «</a:t>
            </a:r>
            <a:r>
              <a:rPr lang="ru-RU" sz="2400" dirty="0" err="1" smtClean="0"/>
              <a:t>Светорелакс</a:t>
            </a:r>
            <a:r>
              <a:rPr lang="ru-RU" sz="2400" dirty="0" smtClean="0"/>
              <a:t>»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10800000" flipV="1">
            <a:off x="4191000" y="522728"/>
            <a:ext cx="403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Приятный полумрак</a:t>
            </a:r>
            <a:endParaRPr lang="ru-RU" sz="2400" dirty="0"/>
          </a:p>
        </p:txBody>
      </p:sp>
      <p:pic>
        <p:nvPicPr>
          <p:cNvPr id="9" name="Рисунок 8" descr="IMG_20161124_0742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38600" cy="2667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 descr="IMG_20161124_080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743200"/>
            <a:ext cx="3048000" cy="3886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 descr="IMG_20161124_080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143000"/>
            <a:ext cx="3886200" cy="54864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2192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Плюшрелакс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5" name="Рисунок 4" descr="IMG_20161115_111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743200"/>
            <a:ext cx="6477000" cy="4114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20161115_111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7200"/>
            <a:ext cx="2914650" cy="3886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20161115_1111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304800"/>
            <a:ext cx="2914650" cy="38862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130_170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2209800"/>
            <a:ext cx="4038600" cy="4191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IMG_20161130_17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838200"/>
            <a:ext cx="3429000" cy="4572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4419600" y="8382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Скоро мама заберёт домой!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51218_110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066800"/>
            <a:ext cx="3581400" cy="5029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51222_164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2362200"/>
            <a:ext cx="4267200" cy="3657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495800" y="1219200"/>
            <a:ext cx="464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Дыхательные упражнения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3048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Игры с песком</a:t>
            </a:r>
            <a:endParaRPr lang="ru-RU" sz="2400" dirty="0"/>
          </a:p>
        </p:txBody>
      </p:sp>
      <p:pic>
        <p:nvPicPr>
          <p:cNvPr id="3" name="Рисунок 2" descr="IMG_20161121_181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3124200" cy="3657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61121_175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886200"/>
            <a:ext cx="3810000" cy="2743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61121_1752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838200"/>
            <a:ext cx="3810000" cy="2743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20161121_1759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3124200"/>
            <a:ext cx="3289300" cy="35306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762000"/>
            <a:ext cx="7543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«Только гармоничное взаимодействие интеллектуального и эмоционального развития может обеспечить успешное выполнение любых форм деятельности».</a:t>
            </a:r>
            <a:endParaRPr lang="ru-RU" sz="4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6324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         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               </a:t>
            </a:r>
            <a:r>
              <a:rPr lang="ru-RU" sz="2400" dirty="0" smtClean="0"/>
              <a:t>Песчаные сюжеты</a:t>
            </a:r>
            <a:endParaRPr lang="ru-RU" sz="2400" dirty="0"/>
          </a:p>
        </p:txBody>
      </p:sp>
      <p:pic>
        <p:nvPicPr>
          <p:cNvPr id="3" name="Рисунок 2" descr="IMG_20161121_150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438400"/>
            <a:ext cx="4267200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61121_1506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066800"/>
            <a:ext cx="3886200" cy="51816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128_0909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04800"/>
            <a:ext cx="4191000" cy="2895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61128_091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200400"/>
            <a:ext cx="4191000" cy="3200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61128_091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429000"/>
            <a:ext cx="4191000" cy="2971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" y="762000"/>
            <a:ext cx="3581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Расслабляющая гимнастика с природным материалом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             «Дерево эмоций»</a:t>
            </a:r>
            <a:endParaRPr lang="ru-RU" sz="2400" dirty="0"/>
          </a:p>
        </p:txBody>
      </p:sp>
      <p:pic>
        <p:nvPicPr>
          <p:cNvPr id="3" name="Рисунок 2" descr="IMG_20161121_1522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0"/>
            <a:ext cx="3657600" cy="2590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61121_1523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2971800"/>
            <a:ext cx="2819400" cy="3581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61121_1526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2743200"/>
            <a:ext cx="5181600" cy="38862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61123_081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066800"/>
            <a:ext cx="2971800" cy="4267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61123_082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4747" y="990600"/>
            <a:ext cx="3084453" cy="4343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20161123_0821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2057400"/>
            <a:ext cx="3429000" cy="449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3810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 «коврике обиды»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61125_1737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4114800" cy="304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20161125_1736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3352800"/>
            <a:ext cx="4267200" cy="319127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4800600" y="7620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 «коробкой дружбы» мириться веселее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61125_174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914400"/>
            <a:ext cx="4095750" cy="5181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457200" y="1752600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Все жалобы и обиды можно рассказать «волшебному мешочку»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125_1739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4267200" cy="5029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 descr="IMG_20161125_174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209800"/>
            <a:ext cx="4038600" cy="42672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5029200" y="5334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 </a:t>
            </a:r>
            <a:r>
              <a:rPr lang="ru-RU" sz="2400" dirty="0" err="1" smtClean="0"/>
              <a:t>антистрессовыми</a:t>
            </a:r>
            <a:endParaRPr lang="ru-RU" sz="2400" dirty="0" smtClean="0"/>
          </a:p>
          <a:p>
            <a:pPr algn="ctr"/>
            <a:r>
              <a:rPr lang="ru-RU" sz="2400" dirty="0" smtClean="0"/>
              <a:t> подушками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125_174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304800"/>
            <a:ext cx="4826093" cy="4800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 descr="IMG_20161125_1745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057400"/>
            <a:ext cx="3928478" cy="4495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304800" y="457200"/>
            <a:ext cx="3562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Изучаем азбуку эмоций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</a:t>
            </a:r>
            <a:r>
              <a:rPr lang="ru-RU" sz="2400" dirty="0" err="1" smtClean="0"/>
              <a:t>Психогимнастика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3" name="Рисунок 2" descr="IMG_20161115_0919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381000"/>
            <a:ext cx="4343400" cy="3124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61115_092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3200400"/>
            <a:ext cx="4191000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61115_092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762000"/>
            <a:ext cx="3962400" cy="44069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G_20161130_164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200400"/>
            <a:ext cx="3962400" cy="32718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Рисунок 23" descr="IMG_20161130_1648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28600"/>
            <a:ext cx="4419600" cy="2133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5" name="TextBox 24"/>
          <p:cNvSpPr txBox="1"/>
          <p:nvPr/>
        </p:nvSpPr>
        <p:spPr>
          <a:xfrm>
            <a:off x="4953000" y="5334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«Выбери эмоцию»: учимся различать и проявлять эмоции</a:t>
            </a:r>
            <a:endParaRPr lang="ru-RU" sz="2400" dirty="0"/>
          </a:p>
        </p:txBody>
      </p:sp>
      <p:pic>
        <p:nvPicPr>
          <p:cNvPr id="7" name="Рисунок 6" descr="IMG_20161115_0921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0" y="1600200"/>
            <a:ext cx="1593850" cy="2362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IMG_20161115_0921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38775" y="3276600"/>
            <a:ext cx="1705225" cy="2438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 descr="IMG_20161115_0921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9200" y="1981200"/>
            <a:ext cx="1622218" cy="21336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 descr="IMG_20161115_0920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67200" y="3352800"/>
            <a:ext cx="1676400" cy="2133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 descr="IMG_20161115_09214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91200" y="4267200"/>
            <a:ext cx="1676399" cy="2286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115_1112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04800"/>
            <a:ext cx="3495675" cy="4343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61115_111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28600"/>
            <a:ext cx="3429000" cy="4419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304800" y="4648200"/>
            <a:ext cx="845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Современные дети зачастую длительное время находятся в состоянии стресса, что  вызывает огромный эмоциональный дискомфорт, нарушение психического и физического здоровья.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960119" y="457200"/>
            <a:ext cx="7193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Управление тонусом мышц</a:t>
            </a:r>
            <a:endParaRPr lang="ru-RU" sz="2400" dirty="0"/>
          </a:p>
        </p:txBody>
      </p:sp>
      <p:pic>
        <p:nvPicPr>
          <p:cNvPr id="3" name="Рисунок 2" descr="IMG_20161121_171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066800"/>
            <a:ext cx="3810000" cy="2438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61121_171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066800"/>
            <a:ext cx="4483100" cy="2705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61121_1710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3124200"/>
            <a:ext cx="4635500" cy="34163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86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Активизация тактильных  ощущений</a:t>
            </a:r>
            <a:endParaRPr lang="ru-RU" sz="2400" dirty="0"/>
          </a:p>
        </p:txBody>
      </p:sp>
      <p:pic>
        <p:nvPicPr>
          <p:cNvPr id="3" name="Рисунок 2" descr="IMG_20161121_1659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581400"/>
            <a:ext cx="3733800" cy="2743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61121_1659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657600"/>
            <a:ext cx="3810000" cy="2743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20161121_1659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762000"/>
            <a:ext cx="3886200" cy="2514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20161121_170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762000"/>
            <a:ext cx="3657600" cy="25146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Игровые упражнения</a:t>
            </a:r>
            <a:endParaRPr lang="ru-RU" sz="2400" dirty="0"/>
          </a:p>
        </p:txBody>
      </p:sp>
      <p:pic>
        <p:nvPicPr>
          <p:cNvPr id="3" name="Рисунок 2" descr="IMG_20161121_1706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90600"/>
            <a:ext cx="3886200" cy="5181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61121_1706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04800"/>
            <a:ext cx="2895600" cy="3505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20161121_170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3352800"/>
            <a:ext cx="3733800" cy="31242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61121_165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4114800" cy="2895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20161121_1651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228600"/>
            <a:ext cx="4267200" cy="2895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20161121_1655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429000"/>
            <a:ext cx="4114800" cy="3175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IMG_20161121_1656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429000"/>
            <a:ext cx="4038600" cy="32004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129_093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371600"/>
            <a:ext cx="3886200" cy="5105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 descr="IMG_20161129_093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228600"/>
            <a:ext cx="3810000" cy="4953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609600" y="457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Учимся сочувствовать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124_094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505200"/>
            <a:ext cx="4191000" cy="2971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61124_0944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143000"/>
            <a:ext cx="3429000" cy="5105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8382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Элементы эмоциональной разгрузки на физкультуре</a:t>
            </a:r>
          </a:p>
          <a:p>
            <a:endParaRPr lang="ru-RU" sz="2400" dirty="0"/>
          </a:p>
        </p:txBody>
      </p:sp>
    </p:spTree>
  </p:cSld>
  <p:clrMapOvr>
    <a:masterClrMapping/>
  </p:clrMapOvr>
  <p:transition spd="med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61124_094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457200"/>
            <a:ext cx="3962400" cy="304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61124_094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124200"/>
            <a:ext cx="4343400" cy="3276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457200" y="7620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«Колючий мячик» – массаж и релаксация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be429c4c2741a1e3f886fa7a896cdc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3505200" cy="29908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4038600" y="1"/>
            <a:ext cx="3886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Какими нас хотят видеть дети: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276600"/>
            <a:ext cx="716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Высокий уровень сопереживания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Эмоциональная речь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Принятие и любовь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Контакт на уровне глаз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Радость от присутствия детей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Образец поведения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Материнская функция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Интересные занятия и обучающие смоделированные ситуации</a:t>
            </a:r>
          </a:p>
          <a:p>
            <a:pPr>
              <a:buFont typeface="Arial" pitchFamily="34" charset="0"/>
              <a:buChar char="•"/>
            </a:pPr>
            <a:endParaRPr lang="ru-RU" sz="24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447800"/>
            <a:ext cx="5714999" cy="1066800"/>
          </a:xfrm>
        </p:spPr>
        <p:txBody>
          <a:bodyPr/>
          <a:lstStyle/>
          <a:p>
            <a:r>
              <a:rPr lang="ru-RU" dirty="0" smtClean="0"/>
              <a:t>СПАСИБО ЗА ВНИМАНИЕ !</a:t>
            </a:r>
            <a:endParaRPr lang="ru-RU" dirty="0"/>
          </a:p>
        </p:txBody>
      </p:sp>
    </p:spTree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1115_111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3495675" cy="46672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 descr="IMG_20161115_111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304800"/>
            <a:ext cx="3581400" cy="46482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304800" y="48006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 модификации дошкольного образования в основном направлены на интеллектуальное развитие детей, сохранение и укрепление их здоровья. Такая важная составляющая здоровья как  эмоциональное благополучие зачастую упускается из вида.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pre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4648199" cy="3429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4953000" y="914400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Комфортное состояние дошкольника: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3048000"/>
            <a:ext cx="723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Спокоен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Жизнерадостен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Активен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Охотно включается в детскую деятельность и общение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Лёгок и инициативен в контактах со взрослыми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 удовольствием посещает детский сад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4415367_1354190581_zf79yhgrcn4zi1e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71950" cy="40195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4343400" y="838200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Дискомфортное состояние дошкольника: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743200"/>
            <a:ext cx="6172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Сторонится детей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Вялый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Робкий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Смущается при обращении к нему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Нерешителен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Тревожится в новых ситуациях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Безынициативен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 детский сад ходит по необходимости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Метод беседы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57200" y="533400"/>
            <a:ext cx="7315200" cy="60016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-Regular" charset="0"/>
                <a:ea typeface="Times New Roman" pitchFamily="18" charset="0"/>
                <a:cs typeface="Times New Roman" pitchFamily="18" charset="0"/>
              </a:rPr>
              <a:t>№ группы __________ Дата проведения опроса</a:t>
            </a:r>
            <a:r>
              <a:rPr lang="ru-RU" sz="2400" dirty="0" smtClean="0">
                <a:solidFill>
                  <a:srgbClr val="000000"/>
                </a:solidFill>
                <a:latin typeface="Roboto-Regular" charset="0"/>
                <a:ea typeface="Times New Roman" pitchFamily="18" charset="0"/>
                <a:cs typeface="Times New Roman" pitchFamily="18" charset="0"/>
              </a:rPr>
              <a:t> __________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Roboto-Regular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-Regular" charset="0"/>
                <a:ea typeface="Times New Roman" pitchFamily="18" charset="0"/>
                <a:cs typeface="Times New Roman" pitchFamily="18" charset="0"/>
              </a:rPr>
              <a:t>Ты любишь ходить в детский сад? Да/нет. Почему?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-Regular" charset="0"/>
                <a:ea typeface="Times New Roman" pitchFamily="18" charset="0"/>
                <a:cs typeface="Times New Roman" pitchFamily="18" charset="0"/>
              </a:rPr>
              <a:t>Если бы ты мог остаться дома или пойти в детский сад, что бы ты сделал?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-Regular" charset="0"/>
                <a:ea typeface="Times New Roman" pitchFamily="18" charset="0"/>
                <a:cs typeface="Times New Roman" pitchFamily="18" charset="0"/>
              </a:rPr>
              <a:t>Что еще тебе нравится в детском саду (делать, какие занятия, во что играть и т.п.)?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-Regular" charset="0"/>
                <a:ea typeface="Times New Roman" pitchFamily="18" charset="0"/>
                <a:cs typeface="Times New Roman" pitchFamily="18" charset="0"/>
              </a:rPr>
              <a:t>Что еще тебе не нравится в детском саду (делать, какие занятия, во что играть и т.п.)?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Метод рисунка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61121_1538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838200"/>
            <a:ext cx="2514600" cy="3124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61121_1539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762000"/>
            <a:ext cx="2514600" cy="3276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20161121_154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838200"/>
            <a:ext cx="2667000" cy="3200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20161121_1540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3657600"/>
            <a:ext cx="2438400" cy="3200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IMG_20161121_1539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00200" y="3733800"/>
            <a:ext cx="2362200" cy="31242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0" y="3505200"/>
            <a:ext cx="160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Сороконожка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3581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Волк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867400" y="3505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Привидение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6400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Чудовище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2600" y="6400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Привидение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-152400"/>
            <a:ext cx="8153400" cy="266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Эмоционально – благоприятная позиция воспитателя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Обеспечение эмоциональной релаксации, снятия эмоционального напряжения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Специально – организованная деятельность воспитателя и детей по формированию эмоционального благополучия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 descr="IMG_20161115_111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2743200"/>
            <a:ext cx="5181600" cy="3886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theme1.xml><?xml version="1.0" encoding="utf-8"?>
<a:theme xmlns:a="http://schemas.openxmlformats.org/drawingml/2006/main" name="01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A18100"/>
        </a:accent1>
        <a:accent2>
          <a:srgbClr val="916D00"/>
        </a:accent2>
        <a:accent3>
          <a:srgbClr val="FFE2AA"/>
        </a:accent3>
        <a:accent4>
          <a:srgbClr val="000000"/>
        </a:accent4>
        <a:accent5>
          <a:srgbClr val="CDC1AA"/>
        </a:accent5>
        <a:accent6>
          <a:srgbClr val="836200"/>
        </a:accent6>
        <a:hlink>
          <a:srgbClr val="735C00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A66708"/>
        </a:accent1>
        <a:accent2>
          <a:srgbClr val="6E6E00"/>
        </a:accent2>
        <a:accent3>
          <a:srgbClr val="FFE2AA"/>
        </a:accent3>
        <a:accent4>
          <a:srgbClr val="000000"/>
        </a:accent4>
        <a:accent5>
          <a:srgbClr val="D0B8AA"/>
        </a:accent5>
        <a:accent6>
          <a:srgbClr val="636300"/>
        </a:accent6>
        <a:hlink>
          <a:srgbClr val="6E5800"/>
        </a:hlink>
        <a:folHlink>
          <a:srgbClr val="2B591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3D6399"/>
        </a:accent1>
        <a:accent2>
          <a:srgbClr val="735C00"/>
        </a:accent2>
        <a:accent3>
          <a:srgbClr val="FFE2AA"/>
        </a:accent3>
        <a:accent4>
          <a:srgbClr val="000000"/>
        </a:accent4>
        <a:accent5>
          <a:srgbClr val="AFB7CA"/>
        </a:accent5>
        <a:accent6>
          <a:srgbClr val="685300"/>
        </a:accent6>
        <a:hlink>
          <a:srgbClr val="913A5C"/>
        </a:hlink>
        <a:folHlink>
          <a:srgbClr val="5742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198019"/>
        </a:accent1>
        <a:accent2>
          <a:srgbClr val="994545"/>
        </a:accent2>
        <a:accent3>
          <a:srgbClr val="FFE2AA"/>
        </a:accent3>
        <a:accent4>
          <a:srgbClr val="000000"/>
        </a:accent4>
        <a:accent5>
          <a:srgbClr val="ABC0AB"/>
        </a:accent5>
        <a:accent6>
          <a:srgbClr val="8A3E3E"/>
        </a:accent6>
        <a:hlink>
          <a:srgbClr val="574E85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18100"/>
        </a:accent1>
        <a:accent2>
          <a:srgbClr val="916D00"/>
        </a:accent2>
        <a:accent3>
          <a:srgbClr val="FFFFFF"/>
        </a:accent3>
        <a:accent4>
          <a:srgbClr val="000000"/>
        </a:accent4>
        <a:accent5>
          <a:srgbClr val="CDC1AA"/>
        </a:accent5>
        <a:accent6>
          <a:srgbClr val="836200"/>
        </a:accent6>
        <a:hlink>
          <a:srgbClr val="735C00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6708"/>
        </a:accent1>
        <a:accent2>
          <a:srgbClr val="6E6E00"/>
        </a:accent2>
        <a:accent3>
          <a:srgbClr val="FFFFFF"/>
        </a:accent3>
        <a:accent4>
          <a:srgbClr val="000000"/>
        </a:accent4>
        <a:accent5>
          <a:srgbClr val="D0B8AA"/>
        </a:accent5>
        <a:accent6>
          <a:srgbClr val="636300"/>
        </a:accent6>
        <a:hlink>
          <a:srgbClr val="6E5800"/>
        </a:hlink>
        <a:folHlink>
          <a:srgbClr val="2B591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8F8F8"/>
        </a:lt1>
        <a:dk2>
          <a:srgbClr val="000000"/>
        </a:dk2>
        <a:lt2>
          <a:srgbClr val="CCCCCC"/>
        </a:lt2>
        <a:accent1>
          <a:srgbClr val="3D6399"/>
        </a:accent1>
        <a:accent2>
          <a:srgbClr val="735C00"/>
        </a:accent2>
        <a:accent3>
          <a:srgbClr val="FBFBFB"/>
        </a:accent3>
        <a:accent4>
          <a:srgbClr val="000000"/>
        </a:accent4>
        <a:accent5>
          <a:srgbClr val="AFB7CA"/>
        </a:accent5>
        <a:accent6>
          <a:srgbClr val="685300"/>
        </a:accent6>
        <a:hlink>
          <a:srgbClr val="913A5C"/>
        </a:hlink>
        <a:folHlink>
          <a:srgbClr val="5742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98019"/>
        </a:accent1>
        <a:accent2>
          <a:srgbClr val="994545"/>
        </a:accent2>
        <a:accent3>
          <a:srgbClr val="FFFFFF"/>
        </a:accent3>
        <a:accent4>
          <a:srgbClr val="000000"/>
        </a:accent4>
        <a:accent5>
          <a:srgbClr val="ABC0AB"/>
        </a:accent5>
        <a:accent6>
          <a:srgbClr val="8A3E3E"/>
        </a:accent6>
        <a:hlink>
          <a:srgbClr val="574E85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CC00"/>
      </a:lt1>
      <a:dk2>
        <a:srgbClr val="000000"/>
      </a:dk2>
      <a:lt2>
        <a:srgbClr val="CCCCCC"/>
      </a:lt2>
      <a:accent1>
        <a:srgbClr val="A66708"/>
      </a:accent1>
      <a:accent2>
        <a:srgbClr val="6E6E00"/>
      </a:accent2>
      <a:accent3>
        <a:srgbClr val="FFE2AA"/>
      </a:accent3>
      <a:accent4>
        <a:srgbClr val="000000"/>
      </a:accent4>
      <a:accent5>
        <a:srgbClr val="D0B8AA"/>
      </a:accent5>
      <a:accent6>
        <a:srgbClr val="636300"/>
      </a:accent6>
      <a:hlink>
        <a:srgbClr val="6E5800"/>
      </a:hlink>
      <a:folHlink>
        <a:srgbClr val="2B591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A18100"/>
        </a:accent1>
        <a:accent2>
          <a:srgbClr val="916D00"/>
        </a:accent2>
        <a:accent3>
          <a:srgbClr val="FFE2AA"/>
        </a:accent3>
        <a:accent4>
          <a:srgbClr val="000000"/>
        </a:accent4>
        <a:accent5>
          <a:srgbClr val="CDC1AA"/>
        </a:accent5>
        <a:accent6>
          <a:srgbClr val="836200"/>
        </a:accent6>
        <a:hlink>
          <a:srgbClr val="735C00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A66708"/>
        </a:accent1>
        <a:accent2>
          <a:srgbClr val="6E6E00"/>
        </a:accent2>
        <a:accent3>
          <a:srgbClr val="FFE2AA"/>
        </a:accent3>
        <a:accent4>
          <a:srgbClr val="000000"/>
        </a:accent4>
        <a:accent5>
          <a:srgbClr val="D0B8AA"/>
        </a:accent5>
        <a:accent6>
          <a:srgbClr val="636300"/>
        </a:accent6>
        <a:hlink>
          <a:srgbClr val="6E5800"/>
        </a:hlink>
        <a:folHlink>
          <a:srgbClr val="2B591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3D6399"/>
        </a:accent1>
        <a:accent2>
          <a:srgbClr val="735C00"/>
        </a:accent2>
        <a:accent3>
          <a:srgbClr val="FFE2AA"/>
        </a:accent3>
        <a:accent4>
          <a:srgbClr val="000000"/>
        </a:accent4>
        <a:accent5>
          <a:srgbClr val="AFB7CA"/>
        </a:accent5>
        <a:accent6>
          <a:srgbClr val="685300"/>
        </a:accent6>
        <a:hlink>
          <a:srgbClr val="913A5C"/>
        </a:hlink>
        <a:folHlink>
          <a:srgbClr val="5742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198019"/>
        </a:accent1>
        <a:accent2>
          <a:srgbClr val="994545"/>
        </a:accent2>
        <a:accent3>
          <a:srgbClr val="FFE2AA"/>
        </a:accent3>
        <a:accent4>
          <a:srgbClr val="000000"/>
        </a:accent4>
        <a:accent5>
          <a:srgbClr val="ABC0AB"/>
        </a:accent5>
        <a:accent6>
          <a:srgbClr val="8A3E3E"/>
        </a:accent6>
        <a:hlink>
          <a:srgbClr val="574E85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18100"/>
        </a:accent1>
        <a:accent2>
          <a:srgbClr val="916D00"/>
        </a:accent2>
        <a:accent3>
          <a:srgbClr val="FFFFFF"/>
        </a:accent3>
        <a:accent4>
          <a:srgbClr val="000000"/>
        </a:accent4>
        <a:accent5>
          <a:srgbClr val="CDC1AA"/>
        </a:accent5>
        <a:accent6>
          <a:srgbClr val="836200"/>
        </a:accent6>
        <a:hlink>
          <a:srgbClr val="735C00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6708"/>
        </a:accent1>
        <a:accent2>
          <a:srgbClr val="6E6E00"/>
        </a:accent2>
        <a:accent3>
          <a:srgbClr val="FFFFFF"/>
        </a:accent3>
        <a:accent4>
          <a:srgbClr val="000000"/>
        </a:accent4>
        <a:accent5>
          <a:srgbClr val="D0B8AA"/>
        </a:accent5>
        <a:accent6>
          <a:srgbClr val="636300"/>
        </a:accent6>
        <a:hlink>
          <a:srgbClr val="6E5800"/>
        </a:hlink>
        <a:folHlink>
          <a:srgbClr val="2B591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8F8F8"/>
        </a:lt1>
        <a:dk2>
          <a:srgbClr val="000000"/>
        </a:dk2>
        <a:lt2>
          <a:srgbClr val="CCCCCC"/>
        </a:lt2>
        <a:accent1>
          <a:srgbClr val="3D6399"/>
        </a:accent1>
        <a:accent2>
          <a:srgbClr val="735C00"/>
        </a:accent2>
        <a:accent3>
          <a:srgbClr val="FBFBFB"/>
        </a:accent3>
        <a:accent4>
          <a:srgbClr val="000000"/>
        </a:accent4>
        <a:accent5>
          <a:srgbClr val="AFB7CA"/>
        </a:accent5>
        <a:accent6>
          <a:srgbClr val="685300"/>
        </a:accent6>
        <a:hlink>
          <a:srgbClr val="913A5C"/>
        </a:hlink>
        <a:folHlink>
          <a:srgbClr val="5742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98019"/>
        </a:accent1>
        <a:accent2>
          <a:srgbClr val="994545"/>
        </a:accent2>
        <a:accent3>
          <a:srgbClr val="FFFFFF"/>
        </a:accent3>
        <a:accent4>
          <a:srgbClr val="000000"/>
        </a:accent4>
        <a:accent5>
          <a:srgbClr val="ABC0AB"/>
        </a:accent5>
        <a:accent6>
          <a:srgbClr val="8A3E3E"/>
        </a:accent6>
        <a:hlink>
          <a:srgbClr val="574E85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01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A18100"/>
        </a:accent1>
        <a:accent2>
          <a:srgbClr val="916D00"/>
        </a:accent2>
        <a:accent3>
          <a:srgbClr val="FFE2AA"/>
        </a:accent3>
        <a:accent4>
          <a:srgbClr val="000000"/>
        </a:accent4>
        <a:accent5>
          <a:srgbClr val="CDC1AA"/>
        </a:accent5>
        <a:accent6>
          <a:srgbClr val="836200"/>
        </a:accent6>
        <a:hlink>
          <a:srgbClr val="735C00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A66708"/>
        </a:accent1>
        <a:accent2>
          <a:srgbClr val="6E6E00"/>
        </a:accent2>
        <a:accent3>
          <a:srgbClr val="FFE2AA"/>
        </a:accent3>
        <a:accent4>
          <a:srgbClr val="000000"/>
        </a:accent4>
        <a:accent5>
          <a:srgbClr val="D0B8AA"/>
        </a:accent5>
        <a:accent6>
          <a:srgbClr val="636300"/>
        </a:accent6>
        <a:hlink>
          <a:srgbClr val="6E5800"/>
        </a:hlink>
        <a:folHlink>
          <a:srgbClr val="2B591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3D6399"/>
        </a:accent1>
        <a:accent2>
          <a:srgbClr val="735C00"/>
        </a:accent2>
        <a:accent3>
          <a:srgbClr val="FFE2AA"/>
        </a:accent3>
        <a:accent4>
          <a:srgbClr val="000000"/>
        </a:accent4>
        <a:accent5>
          <a:srgbClr val="AFB7CA"/>
        </a:accent5>
        <a:accent6>
          <a:srgbClr val="685300"/>
        </a:accent6>
        <a:hlink>
          <a:srgbClr val="913A5C"/>
        </a:hlink>
        <a:folHlink>
          <a:srgbClr val="5742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198019"/>
        </a:accent1>
        <a:accent2>
          <a:srgbClr val="994545"/>
        </a:accent2>
        <a:accent3>
          <a:srgbClr val="FFE2AA"/>
        </a:accent3>
        <a:accent4>
          <a:srgbClr val="000000"/>
        </a:accent4>
        <a:accent5>
          <a:srgbClr val="ABC0AB"/>
        </a:accent5>
        <a:accent6>
          <a:srgbClr val="8A3E3E"/>
        </a:accent6>
        <a:hlink>
          <a:srgbClr val="574E85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18100"/>
        </a:accent1>
        <a:accent2>
          <a:srgbClr val="916D00"/>
        </a:accent2>
        <a:accent3>
          <a:srgbClr val="FFFFFF"/>
        </a:accent3>
        <a:accent4>
          <a:srgbClr val="000000"/>
        </a:accent4>
        <a:accent5>
          <a:srgbClr val="CDC1AA"/>
        </a:accent5>
        <a:accent6>
          <a:srgbClr val="836200"/>
        </a:accent6>
        <a:hlink>
          <a:srgbClr val="735C00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6708"/>
        </a:accent1>
        <a:accent2>
          <a:srgbClr val="6E6E00"/>
        </a:accent2>
        <a:accent3>
          <a:srgbClr val="FFFFFF"/>
        </a:accent3>
        <a:accent4>
          <a:srgbClr val="000000"/>
        </a:accent4>
        <a:accent5>
          <a:srgbClr val="D0B8AA"/>
        </a:accent5>
        <a:accent6>
          <a:srgbClr val="636300"/>
        </a:accent6>
        <a:hlink>
          <a:srgbClr val="6E5800"/>
        </a:hlink>
        <a:folHlink>
          <a:srgbClr val="2B591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8F8F8"/>
        </a:lt1>
        <a:dk2>
          <a:srgbClr val="000000"/>
        </a:dk2>
        <a:lt2>
          <a:srgbClr val="CCCCCC"/>
        </a:lt2>
        <a:accent1>
          <a:srgbClr val="3D6399"/>
        </a:accent1>
        <a:accent2>
          <a:srgbClr val="735C00"/>
        </a:accent2>
        <a:accent3>
          <a:srgbClr val="FBFBFB"/>
        </a:accent3>
        <a:accent4>
          <a:srgbClr val="000000"/>
        </a:accent4>
        <a:accent5>
          <a:srgbClr val="AFB7CA"/>
        </a:accent5>
        <a:accent6>
          <a:srgbClr val="685300"/>
        </a:accent6>
        <a:hlink>
          <a:srgbClr val="913A5C"/>
        </a:hlink>
        <a:folHlink>
          <a:srgbClr val="5742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98019"/>
        </a:accent1>
        <a:accent2>
          <a:srgbClr val="994545"/>
        </a:accent2>
        <a:accent3>
          <a:srgbClr val="FFFFFF"/>
        </a:accent3>
        <a:accent4>
          <a:srgbClr val="000000"/>
        </a:accent4>
        <a:accent5>
          <a:srgbClr val="ABC0AB"/>
        </a:accent5>
        <a:accent6>
          <a:srgbClr val="8A3E3E"/>
        </a:accent6>
        <a:hlink>
          <a:srgbClr val="574E85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FFCC00"/>
      </a:lt1>
      <a:dk2>
        <a:srgbClr val="000000"/>
      </a:dk2>
      <a:lt2>
        <a:srgbClr val="CCCCCC"/>
      </a:lt2>
      <a:accent1>
        <a:srgbClr val="A66708"/>
      </a:accent1>
      <a:accent2>
        <a:srgbClr val="6E6E00"/>
      </a:accent2>
      <a:accent3>
        <a:srgbClr val="FFE2AA"/>
      </a:accent3>
      <a:accent4>
        <a:srgbClr val="000000"/>
      </a:accent4>
      <a:accent5>
        <a:srgbClr val="D0B8AA"/>
      </a:accent5>
      <a:accent6>
        <a:srgbClr val="636300"/>
      </a:accent6>
      <a:hlink>
        <a:srgbClr val="6E5800"/>
      </a:hlink>
      <a:folHlink>
        <a:srgbClr val="2B591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A18100"/>
        </a:accent1>
        <a:accent2>
          <a:srgbClr val="916D00"/>
        </a:accent2>
        <a:accent3>
          <a:srgbClr val="FFE2AA"/>
        </a:accent3>
        <a:accent4>
          <a:srgbClr val="000000"/>
        </a:accent4>
        <a:accent5>
          <a:srgbClr val="CDC1AA"/>
        </a:accent5>
        <a:accent6>
          <a:srgbClr val="836200"/>
        </a:accent6>
        <a:hlink>
          <a:srgbClr val="735C00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A66708"/>
        </a:accent1>
        <a:accent2>
          <a:srgbClr val="6E6E00"/>
        </a:accent2>
        <a:accent3>
          <a:srgbClr val="FFE2AA"/>
        </a:accent3>
        <a:accent4>
          <a:srgbClr val="000000"/>
        </a:accent4>
        <a:accent5>
          <a:srgbClr val="D0B8AA"/>
        </a:accent5>
        <a:accent6>
          <a:srgbClr val="636300"/>
        </a:accent6>
        <a:hlink>
          <a:srgbClr val="6E5800"/>
        </a:hlink>
        <a:folHlink>
          <a:srgbClr val="2B591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3D6399"/>
        </a:accent1>
        <a:accent2>
          <a:srgbClr val="735C00"/>
        </a:accent2>
        <a:accent3>
          <a:srgbClr val="FFE2AA"/>
        </a:accent3>
        <a:accent4>
          <a:srgbClr val="000000"/>
        </a:accent4>
        <a:accent5>
          <a:srgbClr val="AFB7CA"/>
        </a:accent5>
        <a:accent6>
          <a:srgbClr val="685300"/>
        </a:accent6>
        <a:hlink>
          <a:srgbClr val="913A5C"/>
        </a:hlink>
        <a:folHlink>
          <a:srgbClr val="5742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00"/>
        </a:lt1>
        <a:dk2>
          <a:srgbClr val="000000"/>
        </a:dk2>
        <a:lt2>
          <a:srgbClr val="CCCCCC"/>
        </a:lt2>
        <a:accent1>
          <a:srgbClr val="198019"/>
        </a:accent1>
        <a:accent2>
          <a:srgbClr val="994545"/>
        </a:accent2>
        <a:accent3>
          <a:srgbClr val="FFE2AA"/>
        </a:accent3>
        <a:accent4>
          <a:srgbClr val="000000"/>
        </a:accent4>
        <a:accent5>
          <a:srgbClr val="ABC0AB"/>
        </a:accent5>
        <a:accent6>
          <a:srgbClr val="8A3E3E"/>
        </a:accent6>
        <a:hlink>
          <a:srgbClr val="574E85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18100"/>
        </a:accent1>
        <a:accent2>
          <a:srgbClr val="916D00"/>
        </a:accent2>
        <a:accent3>
          <a:srgbClr val="FFFFFF"/>
        </a:accent3>
        <a:accent4>
          <a:srgbClr val="000000"/>
        </a:accent4>
        <a:accent5>
          <a:srgbClr val="CDC1AA"/>
        </a:accent5>
        <a:accent6>
          <a:srgbClr val="836200"/>
        </a:accent6>
        <a:hlink>
          <a:srgbClr val="735C00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6708"/>
        </a:accent1>
        <a:accent2>
          <a:srgbClr val="6E6E00"/>
        </a:accent2>
        <a:accent3>
          <a:srgbClr val="FFFFFF"/>
        </a:accent3>
        <a:accent4>
          <a:srgbClr val="000000"/>
        </a:accent4>
        <a:accent5>
          <a:srgbClr val="D0B8AA"/>
        </a:accent5>
        <a:accent6>
          <a:srgbClr val="636300"/>
        </a:accent6>
        <a:hlink>
          <a:srgbClr val="6E5800"/>
        </a:hlink>
        <a:folHlink>
          <a:srgbClr val="2B591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8F8F8"/>
        </a:lt1>
        <a:dk2>
          <a:srgbClr val="000000"/>
        </a:dk2>
        <a:lt2>
          <a:srgbClr val="CCCCCC"/>
        </a:lt2>
        <a:accent1>
          <a:srgbClr val="3D6399"/>
        </a:accent1>
        <a:accent2>
          <a:srgbClr val="735C00"/>
        </a:accent2>
        <a:accent3>
          <a:srgbClr val="FBFBFB"/>
        </a:accent3>
        <a:accent4>
          <a:srgbClr val="000000"/>
        </a:accent4>
        <a:accent5>
          <a:srgbClr val="AFB7CA"/>
        </a:accent5>
        <a:accent6>
          <a:srgbClr val="685300"/>
        </a:accent6>
        <a:hlink>
          <a:srgbClr val="913A5C"/>
        </a:hlink>
        <a:folHlink>
          <a:srgbClr val="5742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98019"/>
        </a:accent1>
        <a:accent2>
          <a:srgbClr val="994545"/>
        </a:accent2>
        <a:accent3>
          <a:srgbClr val="FFFFFF"/>
        </a:accent3>
        <a:accent4>
          <a:srgbClr val="000000"/>
        </a:accent4>
        <a:accent5>
          <a:srgbClr val="ABC0AB"/>
        </a:accent5>
        <a:accent6>
          <a:srgbClr val="8A3E3E"/>
        </a:accent6>
        <a:hlink>
          <a:srgbClr val="574E85"/>
        </a:hlink>
        <a:folHlink>
          <a:srgbClr val="6652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39</Template>
  <TotalTime>309</TotalTime>
  <Words>391</Words>
  <Application>Microsoft Office PowerPoint</Application>
  <PresentationFormat>Экран (4:3)</PresentationFormat>
  <Paragraphs>89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01</vt:lpstr>
      <vt:lpstr>1_Default Design</vt:lpstr>
      <vt:lpstr>1_01</vt:lpstr>
      <vt:lpstr>2_Default Design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Хозяин</cp:lastModifiedBy>
  <cp:revision>44</cp:revision>
  <dcterms:created xsi:type="dcterms:W3CDTF">2016-11-21T19:28:38Z</dcterms:created>
  <dcterms:modified xsi:type="dcterms:W3CDTF">2016-12-05T08:02:51Z</dcterms:modified>
</cp:coreProperties>
</file>