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14" y="-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7.6040820037793486E-2"/>
          <c:y val="0.10862605754615093"/>
          <c:w val="0.61281521050329735"/>
          <c:h val="0.862924260715571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accent1"/>
              </a:solidFill>
            </a:ln>
          </c:spPr>
          <c:dPt>
            <c:idx val="1"/>
            <c:spPr>
              <a:solidFill>
                <a:srgbClr val="FF0000"/>
              </a:solidFill>
              <a:ln>
                <a:solidFill>
                  <a:schemeClr val="accent1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Низкий уровень</c:v>
                </c:pt>
                <c:pt idx="1">
                  <c:v>Высокий уровань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8.2000000000000011</c:v>
                </c:pt>
                <c:pt idx="1">
                  <c:v>3.2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70830833334145582"/>
          <c:y val="0.29631270130644566"/>
          <c:w val="0.28108131967652644"/>
          <c:h val="0.42806527501494818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70C0"/>
            </a:solidFill>
          </c:spPr>
          <c:dPt>
            <c:idx val="1"/>
            <c:spPr>
              <a:solidFill>
                <a:srgbClr val="FF0000"/>
              </a:solidFill>
              <a:ln>
                <a:solidFill>
                  <a:schemeClr val="accent1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Низкий уровень</c:v>
                </c:pt>
                <c:pt idx="1">
                  <c:v>Высокий уровень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3.2</c:v>
                </c:pt>
                <c:pt idx="1">
                  <c:v>8.2000000000000011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74174606299212609"/>
          <c:y val="0.2755736789140209"/>
          <c:w val="0.24887893700787406"/>
          <c:h val="0.2894774674287976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0.46357</cdr:x>
      <cdr:y>0.51808</cdr:y>
    </cdr:from>
    <cdr:to>
      <cdr:x>0.76211</cdr:x>
      <cdr:y>0.61464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767909" y="2807305"/>
          <a:ext cx="2426516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endParaRPr lang="ru-RU" sz="28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Arial" pitchFamily="34" charset="0"/>
            <a:cs typeface="Arial" pitchFamily="34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4B24-DC0D-40DC-8231-6AF8C7CF802F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6211-0267-41C6-A931-5CF388EF85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4B24-DC0D-40DC-8231-6AF8C7CF802F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6211-0267-41C6-A931-5CF388EF85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4B24-DC0D-40DC-8231-6AF8C7CF802F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6211-0267-41C6-A931-5CF388EF85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4B24-DC0D-40DC-8231-6AF8C7CF802F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6211-0267-41C6-A931-5CF388EF85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4B24-DC0D-40DC-8231-6AF8C7CF802F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6211-0267-41C6-A931-5CF388EF85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4B24-DC0D-40DC-8231-6AF8C7CF802F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6211-0267-41C6-A931-5CF388EF85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4B24-DC0D-40DC-8231-6AF8C7CF802F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6211-0267-41C6-A931-5CF388EF85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4B24-DC0D-40DC-8231-6AF8C7CF802F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6211-0267-41C6-A931-5CF388EF85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4B24-DC0D-40DC-8231-6AF8C7CF802F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6211-0267-41C6-A931-5CF388EF85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4B24-DC0D-40DC-8231-6AF8C7CF802F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6211-0267-41C6-A931-5CF388EF85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4B24-DC0D-40DC-8231-6AF8C7CF802F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6211-0267-41C6-A931-5CF388EF85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24B24-DC0D-40DC-8231-6AF8C7CF802F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B6211-0267-41C6-A931-5CF388EF85B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heel spokes="8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jpeg"/><Relationship Id="rId7" Type="http://schemas.openxmlformats.org/officeDocument/2006/relationships/image" Target="../media/image23.jpe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6" Type="http://schemas.openxmlformats.org/officeDocument/2006/relationships/image" Target="../media/image22.jpeg"/><Relationship Id="rId11" Type="http://schemas.microsoft.com/office/2007/relationships/media" Target="../media/media1.mp3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096" y="-443753"/>
            <a:ext cx="14509376" cy="7644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798820" y="1492624"/>
            <a:ext cx="8784236" cy="142538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>
                <a:gd name="adj1" fmla="val 12500"/>
                <a:gd name="adj2" fmla="val -1798"/>
              </a:avLst>
            </a:prstTxWarp>
            <a:spAutoFit/>
          </a:bodyPr>
          <a:lstStyle/>
          <a:p>
            <a:pPr algn="ctr"/>
            <a:r>
              <a:rPr lang="ru-RU" sz="5400" b="1" dirty="0" smtClean="0">
                <a:ln w="12700" cmpd="sng">
                  <a:solidFill>
                    <a:srgbClr val="002060"/>
                  </a:solidFill>
                  <a:prstDash val="sysDash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Диагностика эмоционального благополучия</a:t>
            </a:r>
            <a:endParaRPr lang="ru-RU" sz="5400" b="1" dirty="0">
              <a:ln w="12700" cmpd="sng">
                <a:solidFill>
                  <a:srgbClr val="002060"/>
                </a:solidFill>
                <a:prstDash val="sysDash"/>
                <a:miter lim="800000"/>
              </a:ln>
              <a:solidFill>
                <a:srgbClr val="7030A0"/>
              </a:solidFill>
              <a:effectLst>
                <a:outerShdw blurRad="50800" algn="tl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0306" y="322729"/>
            <a:ext cx="110534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sz="2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«Детский сад №192 »</a:t>
            </a:r>
            <a:endParaRPr lang="ru-RU" sz="2000" b="1" cap="none" spc="0" dirty="0">
              <a:ln w="12700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85555" y="5997388"/>
            <a:ext cx="44208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г. Ярославль, 2016</a:t>
            </a:r>
            <a:endParaRPr lang="ru-RU" sz="2000" b="1" i="1" cap="none" spc="0" dirty="0">
              <a:ln w="12700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5596978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:\шаблон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7525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92229" y="248194"/>
            <a:ext cx="460754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ru-RU" sz="3600" dirty="0" smtClean="0">
                <a:ln w="12700">
                  <a:solidFill>
                    <a:srgbClr val="002060"/>
                  </a:solidFill>
                  <a:prstDash val="sysDash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Методика № 4</a:t>
            </a:r>
            <a:endParaRPr lang="ru-RU" sz="3600" cap="none" spc="0" dirty="0">
              <a:ln w="12700">
                <a:solidFill>
                  <a:srgbClr val="002060"/>
                </a:solidFill>
                <a:prstDash val="sysDash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71482" y="1071155"/>
            <a:ext cx="70490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2700">
                  <a:solidFill>
                    <a:srgbClr val="002060"/>
                  </a:solidFill>
                  <a:prstDash val="sysDash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Тест «Проективная ситуация»</a:t>
            </a:r>
            <a:endParaRPr lang="ru-RU" sz="3200" cap="none" spc="0" dirty="0">
              <a:ln w="12700">
                <a:solidFill>
                  <a:srgbClr val="002060"/>
                </a:solidFill>
                <a:prstDash val="sysDash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G:\Фотки\DSCN2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338" y="2733650"/>
            <a:ext cx="5203687" cy="3902765"/>
          </a:xfrm>
          <a:prstGeom prst="rect">
            <a:avLst/>
          </a:prstGeom>
          <a:noFill/>
        </p:spPr>
      </p:pic>
      <p:pic>
        <p:nvPicPr>
          <p:cNvPr id="5123" name="Picture 3" descr="G:\Фотки\DSCN23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269" y="1802295"/>
            <a:ext cx="5451061" cy="40882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шаблон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255"/>
            <a:ext cx="12191999" cy="6875254"/>
          </a:xfrm>
          <a:prstGeom prst="rect">
            <a:avLst/>
          </a:prstGeom>
          <a:noFill/>
        </p:spPr>
      </p:pic>
      <p:pic>
        <p:nvPicPr>
          <p:cNvPr id="3" name="Picture 2" descr="I:\шаблон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254"/>
            <a:ext cx="12191999" cy="687525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67367" y="313509"/>
            <a:ext cx="925727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ysDash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Уровень эмоционального благополучия у детей в начале учебного года. </a:t>
            </a:r>
            <a:endParaRPr lang="ru-RU" sz="32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ysDash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2978330" y="1227909"/>
          <a:ext cx="7181669" cy="4910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:\шаблон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254"/>
            <a:ext cx="12191999" cy="687525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22515" y="169817"/>
            <a:ext cx="10058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ysDash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Уровень эмоционального благополучия у детей      при повторной диагностики. </a:t>
            </a:r>
            <a:endParaRPr lang="ru-RU" sz="3200" dirty="0">
              <a:ln w="12700">
                <a:solidFill>
                  <a:schemeClr val="tx2">
                    <a:satMod val="155000"/>
                  </a:schemeClr>
                </a:solidFill>
                <a:prstDash val="sysDash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2220686" y="1489166"/>
          <a:ext cx="7939314" cy="4649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category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шаблоны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254"/>
            <a:ext cx="12191999" cy="6875254"/>
          </a:xfrm>
          <a:prstGeom prst="rect">
            <a:avLst/>
          </a:prstGeom>
          <a:noFill/>
        </p:spPr>
      </p:pic>
      <p:pic>
        <p:nvPicPr>
          <p:cNvPr id="3" name="Рисунок 2" descr="http://heaclub.ru/images/heaclub/2016/05/baby_maksim_bukovsk_fotolia_45946229_onlin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194" y="470263"/>
            <a:ext cx="3422469" cy="185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luvideo.ru/wp-content/uploads/2016/10/1579745672_orig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39943" y="718457"/>
            <a:ext cx="2377440" cy="211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sf.co.ua/14/04/wallpaper-92407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1372" y="326569"/>
            <a:ext cx="3553686" cy="199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admin.abc.sm/img/gallery/upload/170/img_lastminute_4252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4217" y="4715690"/>
            <a:ext cx="3696788" cy="211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playcast.ru/uploads/2014/05/31/878024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90902" y="3317966"/>
            <a:ext cx="3143522" cy="2312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newformat-life.ru/wp-content/uploads/2016/10/bgi-vitamed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61121" y="4389119"/>
            <a:ext cx="290054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dielts.ir/Images/Reading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40677" y="2416629"/>
            <a:ext cx="3549333" cy="206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Muzika-dlya_stiho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162663" y="471569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000"/>
                            </p:stCondLst>
                            <p:childTnLst>
                              <p:par>
                                <p:cTn id="2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00"/>
                            </p:stCondLst>
                            <p:childTnLst>
                              <p:par>
                                <p:cTn id="3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6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1"/>
            <a:ext cx="12192529" cy="6858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35531" y="235131"/>
            <a:ext cx="5564778" cy="86214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">
              <a:avLst/>
            </a:prstTxWarp>
            <a:spAutoFit/>
            <a:scene3d>
              <a:camera prst="perspectiveFront"/>
              <a:lightRig rig="threePt" dir="t"/>
            </a:scene3d>
            <a:sp3d/>
          </a:bodyPr>
          <a:lstStyle/>
          <a:p>
            <a:pPr algn="ctr"/>
            <a:r>
              <a:rPr lang="ru-RU" sz="5400" dirty="0" smtClean="0">
                <a:ln w="0">
                  <a:solidFill>
                    <a:srgbClr val="002060"/>
                  </a:solidFill>
                  <a:prstDash val="sysDash"/>
                </a:ln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1 </a:t>
            </a:r>
            <a:r>
              <a:rPr lang="ru-RU" sz="5400" dirty="0" smtClean="0">
                <a:ln w="0">
                  <a:solidFill>
                    <a:srgbClr val="002060"/>
                  </a:solidFill>
                  <a:prstDash val="sysDash"/>
                </a:ln>
                <a:solidFill>
                  <a:srgbClr val="00B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этап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79376" y="1129553"/>
            <a:ext cx="652182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12700">
                  <a:solidFill>
                    <a:srgbClr val="002060"/>
                  </a:solidFill>
                  <a:prstDash val="sysDash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«Стиль педагогического общения»</a:t>
            </a:r>
            <a:endParaRPr lang="ru-RU" sz="2800" cap="none" spc="0" dirty="0">
              <a:ln w="12700">
                <a:solidFill>
                  <a:srgbClr val="002060"/>
                </a:solidFill>
                <a:prstDash val="sysDash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G:\Фотки\DSCN24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6446" y="1828799"/>
            <a:ext cx="7284720" cy="47548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83271613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</a:t>
            </a:r>
            <a:endParaRPr lang="ru-RU" dirty="0"/>
          </a:p>
        </p:txBody>
      </p:sp>
      <p:pic>
        <p:nvPicPr>
          <p:cNvPr id="1026" name="Picture 2" descr="I:\шаблон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78823" y="274320"/>
            <a:ext cx="48985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">
              <a:avLst/>
            </a:prstTxWarp>
            <a:spAutoFit/>
          </a:bodyPr>
          <a:lstStyle/>
          <a:p>
            <a:r>
              <a:rPr lang="ru-RU" sz="5400" b="1" dirty="0" smtClean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70C0"/>
                </a:solidFill>
              </a:rPr>
              <a:t>Стиль</a:t>
            </a:r>
            <a:r>
              <a:rPr lang="ru-RU" sz="5400" b="1" dirty="0" smtClean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общения</a:t>
            </a:r>
            <a:endParaRPr lang="ru-RU" sz="5400" b="1" cap="none" spc="0" dirty="0">
              <a:ln w="12700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2881" y="1449978"/>
            <a:ext cx="527739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dirty="0" smtClean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Авторитарный</a:t>
            </a:r>
            <a:r>
              <a:rPr lang="ru-RU" sz="3600" dirty="0" smtClean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стиль</a:t>
            </a:r>
            <a:endParaRPr lang="ru-RU" sz="3600" cap="none" spc="0" dirty="0">
              <a:ln w="12700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479177" y="1045029"/>
            <a:ext cx="5055326" cy="1409482"/>
          </a:xfrm>
          <a:prstGeom prst="wedgeRoundRectCallout">
            <a:avLst>
              <a:gd name="adj1" fmla="val -71479"/>
              <a:gd name="adj2" fmla="val -2126"/>
              <a:gd name="adj3" fmla="val 16667"/>
            </a:avLst>
          </a:prstGeom>
          <a:solidFill>
            <a:srgbClr val="66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Определяет направление деятельности группы, указывает, приказывает, пресекает всякую инициативу, подавляет инициативу дошкольников.</a:t>
            </a:r>
          </a:p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2069" y="3333095"/>
            <a:ext cx="491163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dirty="0" smtClean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Демократичный стиль</a:t>
            </a:r>
            <a:endParaRPr lang="ru-RU" sz="3600" cap="none" spc="0" dirty="0">
              <a:ln w="12700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6468035" y="2891118"/>
            <a:ext cx="5096435" cy="1580836"/>
          </a:xfrm>
          <a:prstGeom prst="wedgeRoundRectCallout">
            <a:avLst>
              <a:gd name="adj1" fmla="val -72231"/>
              <a:gd name="adj2" fmla="val -15758"/>
              <a:gd name="adj3" fmla="val 16667"/>
            </a:avLst>
          </a:prstGeom>
          <a:solidFill>
            <a:srgbClr val="66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Проявляется в опоре руководителя на мнение коллектива, педагог советуется с дошкольниками, активно обсуждает ход работы.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9006" y="5172891"/>
            <a:ext cx="478100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dirty="0" smtClean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Либеральный стиль</a:t>
            </a:r>
            <a:endParaRPr lang="ru-RU" sz="3600" cap="none" spc="0" dirty="0">
              <a:ln w="12700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6492239" y="4833257"/>
            <a:ext cx="5068390" cy="1436914"/>
          </a:xfrm>
          <a:prstGeom prst="wedgeRoundRectCallout">
            <a:avLst>
              <a:gd name="adj1" fmla="val -67998"/>
              <a:gd name="adj2" fmla="val -2042"/>
              <a:gd name="adj3" fmla="val 16667"/>
            </a:avLst>
          </a:prstGeom>
          <a:solidFill>
            <a:srgbClr val="66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Анархический, попустительский. Воспитатель не вмешивается в жизнь коллектива, не проявляет активность. Воспитатель фактически самоустраняется от ответственности за происходящего.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 animBg="1"/>
      <p:bldP spid="11" grpId="0"/>
      <p:bldP spid="12" grpId="0" animBg="1"/>
      <p:bldP spid="13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шаблон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670663" y="509450"/>
            <a:ext cx="4362994" cy="744583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/>
            <a:r>
              <a:rPr lang="ru-RU" dirty="0" smtClean="0">
                <a:ln w="0">
                  <a:solidFill>
                    <a:srgbClr val="002060"/>
                  </a:solidFill>
                  <a:prstDash val="sysDash"/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ru-RU" dirty="0" smtClean="0">
                <a:ln w="0">
                  <a:solidFill>
                    <a:srgbClr val="002060"/>
                  </a:solidFill>
                  <a:prstDash val="sysDash"/>
                </a:ln>
                <a:solidFill>
                  <a:srgbClr val="00B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этап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24743" y="1306287"/>
            <a:ext cx="88958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2700">
                  <a:solidFill>
                    <a:srgbClr val="002060"/>
                  </a:solidFill>
                  <a:prstDash val="sysDash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«Уровень эмоционального развития ребёнка»</a:t>
            </a:r>
            <a:endParaRPr lang="ru-RU" sz="3200" cap="none" spc="0" dirty="0">
              <a:ln w="12700">
                <a:solidFill>
                  <a:srgbClr val="002060"/>
                </a:solidFill>
                <a:prstDash val="sysDash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I:\фото\DSCN19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0329" y="1987825"/>
            <a:ext cx="6670262" cy="448586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шаблон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Рисунок 3" descr="http://boombob.ru/img/picture/Jun/24/98357fac41eaa4b6464b4e86b862c9ca/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45" y="220365"/>
            <a:ext cx="3716099" cy="254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happymommy.ru/wp-content/uploads/2015/08/img2012021500202163-1024x69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36835" y="251791"/>
            <a:ext cx="384313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bsts.net.ua/wp-content/uploads/2016/02/conflict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55166" y="1656522"/>
            <a:ext cx="3657600" cy="245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vrachfree.ru/images/rasstrojstvo-povedeniya-u-detej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531" y="3233530"/>
            <a:ext cx="3712334" cy="338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promama.info/wp-content/uploads/2015/09/rebenok-knigi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38051" y="3445567"/>
            <a:ext cx="4083395" cy="3001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шаблон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39" y="0"/>
            <a:ext cx="1216996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71999" y="483326"/>
            <a:ext cx="3422469" cy="103196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ru-RU" sz="5400" dirty="0" smtClean="0">
                <a:ln w="12700">
                  <a:solidFill>
                    <a:srgbClr val="002060"/>
                  </a:solidFill>
                  <a:prstDash val="sysDash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этап</a:t>
            </a:r>
            <a:endParaRPr lang="ru-RU" sz="5400" cap="none" spc="0" dirty="0">
              <a:ln w="12700">
                <a:solidFill>
                  <a:srgbClr val="002060"/>
                </a:solidFill>
                <a:prstDash val="sysDash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1554480"/>
            <a:ext cx="12192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2700">
                  <a:solidFill>
                    <a:srgbClr val="002060"/>
                  </a:solidFill>
                  <a:prstDash val="sysDash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«Определение эмоционального </a:t>
            </a:r>
          </a:p>
          <a:p>
            <a:pPr algn="ctr"/>
            <a:r>
              <a:rPr lang="ru-RU" sz="3200" dirty="0" smtClean="0">
                <a:ln w="12700">
                  <a:solidFill>
                    <a:srgbClr val="002060"/>
                  </a:solidFill>
                  <a:prstDash val="sysDash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благополучия ребёнка в д/с»</a:t>
            </a:r>
            <a:endParaRPr lang="ru-RU" sz="3200" cap="none" spc="0" dirty="0">
              <a:ln w="12700">
                <a:solidFill>
                  <a:srgbClr val="002060"/>
                </a:solidFill>
                <a:prstDash val="sysDash"/>
              </a:ln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G:\Фотки\DSCN23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8925" y="2717073"/>
            <a:ext cx="5538651" cy="3317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шаблон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35978" y="326571"/>
            <a:ext cx="468992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ru-RU" sz="3600" dirty="0" smtClean="0">
                <a:ln w="12700">
                  <a:solidFill>
                    <a:srgbClr val="002060"/>
                  </a:solidFill>
                  <a:prstDash val="sysDash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Методика № 1</a:t>
            </a:r>
            <a:endParaRPr lang="ru-RU" sz="3600" cap="none" spc="0" dirty="0">
              <a:ln w="12700">
                <a:solidFill>
                  <a:srgbClr val="002060"/>
                </a:solidFill>
                <a:prstDash val="sysDash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1703" y="1125472"/>
            <a:ext cx="1111885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rgbClr val="002060"/>
                  </a:solidFill>
                  <a:prstDash val="sysDash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sz="3200" b="1" dirty="0" smtClean="0">
                <a:ln w="12700">
                  <a:solidFill>
                    <a:srgbClr val="002060"/>
                  </a:solidFill>
                  <a:prstDash val="sysDash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каким настроением ребёнок </a:t>
            </a:r>
          </a:p>
          <a:p>
            <a:pPr algn="ctr"/>
            <a:r>
              <a:rPr lang="ru-RU" sz="3200" b="1" dirty="0" smtClean="0">
                <a:ln w="12700">
                  <a:solidFill>
                    <a:srgbClr val="002060"/>
                  </a:solidFill>
                  <a:prstDash val="sysDash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идет в детский сад» </a:t>
            </a:r>
            <a:endParaRPr lang="ru-RU" sz="3200" b="1" cap="none" spc="0" dirty="0">
              <a:ln w="12700">
                <a:solidFill>
                  <a:srgbClr val="002060"/>
                </a:solidFill>
                <a:prstDash val="sysDash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G:\Фотки\DSCN2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5216" y="2249555"/>
            <a:ext cx="3605420" cy="4350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G:\Фотки\DSCN23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0311" y="2557668"/>
            <a:ext cx="5075583" cy="38066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шаблон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05794" y="393952"/>
            <a:ext cx="4506686" cy="84701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ru-RU" sz="3600" dirty="0" smtClean="0">
                <a:ln w="12700">
                  <a:solidFill>
                    <a:srgbClr val="002060"/>
                  </a:solidFill>
                  <a:prstDash val="sysDash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Методика № 2</a:t>
            </a:r>
            <a:endParaRPr lang="ru-RU" sz="3600" cap="none" spc="0" dirty="0">
              <a:ln w="12700">
                <a:solidFill>
                  <a:srgbClr val="002060"/>
                </a:solidFill>
                <a:prstDash val="sysDash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50772" y="1240971"/>
            <a:ext cx="84099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rgbClr val="002060"/>
                  </a:solidFill>
                  <a:prstDash val="sysDash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«Оценка уверенности в себе»</a:t>
            </a:r>
            <a:endParaRPr lang="ru-RU" sz="3200" b="1" cap="none" spc="0" dirty="0">
              <a:ln w="12700">
                <a:solidFill>
                  <a:srgbClr val="002060"/>
                </a:solidFill>
                <a:prstDash val="sysDash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G:\Фотки\DSCN2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9691" y="2822713"/>
            <a:ext cx="2511016" cy="2948608"/>
          </a:xfrm>
          <a:prstGeom prst="rect">
            <a:avLst/>
          </a:prstGeom>
          <a:noFill/>
        </p:spPr>
      </p:pic>
      <p:pic>
        <p:nvPicPr>
          <p:cNvPr id="3075" name="Picture 3" descr="G:\Фотки\DSCN23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9485" y="1855304"/>
            <a:ext cx="3658428" cy="437432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:\шаблон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40627" y="407015"/>
            <a:ext cx="4310743" cy="7817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ru-RU" sz="3600" dirty="0" smtClean="0">
                <a:ln w="12700">
                  <a:solidFill>
                    <a:srgbClr val="002060"/>
                  </a:solidFill>
                  <a:prstDash val="sysDash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Методика № 3</a:t>
            </a:r>
            <a:endParaRPr lang="ru-RU" sz="3600" cap="none" spc="0" dirty="0">
              <a:ln w="12700">
                <a:solidFill>
                  <a:srgbClr val="002060"/>
                </a:solidFill>
                <a:prstDash val="sysDash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3589" y="1188721"/>
            <a:ext cx="1042415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2700">
                  <a:solidFill>
                    <a:srgbClr val="002060"/>
                  </a:solidFill>
                  <a:prstDash val="sysDash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Индивидуальная беседа</a:t>
            </a:r>
          </a:p>
          <a:p>
            <a:pPr algn="ctr"/>
            <a:r>
              <a:rPr lang="ru-RU" sz="3200" cap="none" spc="0" dirty="0" smtClean="0">
                <a:ln w="12700">
                  <a:solidFill>
                    <a:srgbClr val="002060"/>
                  </a:solidFill>
                  <a:prstDash val="sysDash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«Нравится ли тебе в детском саду?»</a:t>
            </a:r>
            <a:endParaRPr lang="ru-RU" sz="3200" cap="none" spc="0" dirty="0">
              <a:ln w="12700">
                <a:solidFill>
                  <a:srgbClr val="002060"/>
                </a:solidFill>
                <a:prstDash val="sysDash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G:\Фотки\DSCN23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401" y="4098234"/>
            <a:ext cx="3290956" cy="2468217"/>
          </a:xfrm>
          <a:prstGeom prst="rect">
            <a:avLst/>
          </a:prstGeom>
          <a:noFill/>
        </p:spPr>
      </p:pic>
      <p:pic>
        <p:nvPicPr>
          <p:cNvPr id="4099" name="Picture 3" descr="G:\Фотки\DSCN23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3183" y="3670852"/>
            <a:ext cx="3260033" cy="2445025"/>
          </a:xfrm>
          <a:prstGeom prst="rect">
            <a:avLst/>
          </a:prstGeom>
          <a:noFill/>
        </p:spPr>
      </p:pic>
      <p:pic>
        <p:nvPicPr>
          <p:cNvPr id="4100" name="Picture 4" descr="G:\Фотки\DSCN23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3217" y="2623931"/>
            <a:ext cx="3419060" cy="256429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1048</TotalTime>
  <Words>172</Words>
  <Application>Microsoft Office PowerPoint</Application>
  <PresentationFormat>Произвольный</PresentationFormat>
  <Paragraphs>32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О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Хозяин</cp:lastModifiedBy>
  <cp:revision>106</cp:revision>
  <dcterms:created xsi:type="dcterms:W3CDTF">2016-11-10T04:39:50Z</dcterms:created>
  <dcterms:modified xsi:type="dcterms:W3CDTF">2016-12-05T07:35:19Z</dcterms:modified>
</cp:coreProperties>
</file>