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2" r:id="rId6"/>
    <p:sldId id="263" r:id="rId7"/>
    <p:sldId id="261" r:id="rId8"/>
    <p:sldId id="264" r:id="rId9"/>
    <p:sldId id="265" r:id="rId10"/>
    <p:sldId id="267" r:id="rId11"/>
    <p:sldId id="269" r:id="rId12"/>
    <p:sldId id="268" r:id="rId13"/>
    <p:sldId id="271" r:id="rId14"/>
    <p:sldId id="270" r:id="rId15"/>
    <p:sldId id="274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86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D8C-6954-4D49-8ECB-7D5891969A74}" type="datetimeFigureOut">
              <a:rPr lang="ru-RU" smtClean="0"/>
              <a:t>ср 26.10.22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56B-9502-4FCA-964A-B6E85D0C5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0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D8C-6954-4D49-8ECB-7D5891969A74}" type="datetimeFigureOut">
              <a:rPr lang="ru-RU" smtClean="0"/>
              <a:t>ср 26.10.22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56B-9502-4FCA-964A-B6E85D0C5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0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D8C-6954-4D49-8ECB-7D5891969A74}" type="datetimeFigureOut">
              <a:rPr lang="ru-RU" smtClean="0"/>
              <a:t>ср 26.10.22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56B-9502-4FCA-964A-B6E85D0C5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7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D8C-6954-4D49-8ECB-7D5891969A74}" type="datetimeFigureOut">
              <a:rPr lang="ru-RU" smtClean="0"/>
              <a:t>ср 26.10.22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56B-9502-4FCA-964A-B6E85D0C5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15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D8C-6954-4D49-8ECB-7D5891969A74}" type="datetimeFigureOut">
              <a:rPr lang="ru-RU" smtClean="0"/>
              <a:t>ср 26.10.22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56B-9502-4FCA-964A-B6E85D0C5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5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D8C-6954-4D49-8ECB-7D5891969A74}" type="datetimeFigureOut">
              <a:rPr lang="ru-RU" smtClean="0"/>
              <a:t>ср 26.10.22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56B-9502-4FCA-964A-B6E85D0C5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9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D8C-6954-4D49-8ECB-7D5891969A74}" type="datetimeFigureOut">
              <a:rPr lang="ru-RU" smtClean="0"/>
              <a:t>ср 26.10.22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56B-9502-4FCA-964A-B6E85D0C5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29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D8C-6954-4D49-8ECB-7D5891969A74}" type="datetimeFigureOut">
              <a:rPr lang="ru-RU" smtClean="0"/>
              <a:t>ср 26.10.22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56B-9502-4FCA-964A-B6E85D0C5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7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D8C-6954-4D49-8ECB-7D5891969A74}" type="datetimeFigureOut">
              <a:rPr lang="ru-RU" smtClean="0"/>
              <a:t>ср 26.10.22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56B-9502-4FCA-964A-B6E85D0C5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9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D8C-6954-4D49-8ECB-7D5891969A74}" type="datetimeFigureOut">
              <a:rPr lang="ru-RU" smtClean="0"/>
              <a:t>ср 26.10.22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56B-9502-4FCA-964A-B6E85D0C5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34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D8C-6954-4D49-8ECB-7D5891969A74}" type="datetimeFigureOut">
              <a:rPr lang="ru-RU" smtClean="0"/>
              <a:t>ср 26.10.22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56B-9502-4FCA-964A-B6E85D0C5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09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67D8C-6954-4D49-8ECB-7D5891969A74}" type="datetimeFigureOut">
              <a:rPr lang="ru-RU" smtClean="0"/>
              <a:t>ср 26.10.22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C656B-9502-4FCA-964A-B6E85D0C5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74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3533" y="5021705"/>
            <a:ext cx="8424473" cy="1139253"/>
          </a:xfrm>
          <a:gradFill>
            <a:gsLst>
              <a:gs pos="0">
                <a:schemeClr val="accent1">
                  <a:satMod val="103000"/>
                  <a:tint val="94000"/>
                  <a:lumMod val="68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50800" dir="5400000" sx="3000" sy="3000" algn="ctr" rotWithShape="0">
              <a:srgbClr val="000000">
                <a:alpha val="43137"/>
              </a:srgbClr>
            </a:outerShdw>
            <a:softEdge rad="114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Председатель </a:t>
            </a:r>
            <a:r>
              <a:rPr lang="ru-RU" dirty="0" smtClean="0">
                <a:solidFill>
                  <a:srgbClr val="FFFF00"/>
                </a:solidFill>
              </a:rPr>
              <a:t>ППО МДОУ «Детский сад №192» г. Ярославль: </a:t>
            </a:r>
            <a:r>
              <a:rPr lang="ru-RU" dirty="0" smtClean="0">
                <a:solidFill>
                  <a:srgbClr val="FFFF00"/>
                </a:solidFill>
              </a:rPr>
              <a:t>Полякова </a:t>
            </a:r>
            <a:r>
              <a:rPr lang="ru-RU" dirty="0" smtClean="0">
                <a:solidFill>
                  <a:srgbClr val="FFFF00"/>
                </a:solidFill>
              </a:rPr>
              <a:t>Елена С</a:t>
            </a:r>
            <a:r>
              <a:rPr lang="ru-RU" dirty="0" smtClean="0">
                <a:solidFill>
                  <a:srgbClr val="FFFF00"/>
                </a:solidFill>
              </a:rPr>
              <a:t>ергеевна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1" y="324293"/>
            <a:ext cx="14287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33534" y="674557"/>
            <a:ext cx="92489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Ярославская городская организация Профессионального союза работников народного образования и науки Российской Федерации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24174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092" y="1539287"/>
            <a:ext cx="7237650" cy="509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4577" y="464694"/>
            <a:ext cx="11242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Основные </a:t>
            </a:r>
            <a:r>
              <a:rPr lang="ru-RU" sz="3200" b="1" dirty="0" smtClean="0"/>
              <a:t>направления правозащитной </a:t>
            </a:r>
          </a:p>
          <a:p>
            <a:pPr algn="ctr"/>
            <a:r>
              <a:rPr lang="ru-RU" sz="3200" b="1" dirty="0" smtClean="0"/>
              <a:t>деятельности </a:t>
            </a:r>
            <a:r>
              <a:rPr lang="ru-RU" sz="3200" b="1" dirty="0"/>
              <a:t>Профсоюза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21521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0" y="510298"/>
            <a:ext cx="9353862" cy="59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28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10" y="253700"/>
            <a:ext cx="10041142" cy="625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16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19332" y="591074"/>
            <a:ext cx="98335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Профсоюзная дисконтная программа</a:t>
            </a:r>
            <a:endParaRPr lang="ru-RU" sz="4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21" y="1360515"/>
            <a:ext cx="10987552" cy="511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06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Ярославская городская организация Профсоюза </a:t>
            </a:r>
            <a:r>
              <a:rPr lang="ru-RU" b="1" dirty="0" smtClean="0"/>
              <a:t>образования:</a:t>
            </a:r>
          </a:p>
          <a:p>
            <a:r>
              <a:rPr lang="ru-RU" b="1" dirty="0"/>
              <a:t>Бесплатная юридическая помощь по социально-трудовым вопросам</a:t>
            </a:r>
            <a:endParaRPr lang="ru-RU" dirty="0"/>
          </a:p>
          <a:p>
            <a:r>
              <a:rPr lang="ru-RU" b="1" dirty="0"/>
              <a:t>Бесплатное обучение членов Профсоюза</a:t>
            </a:r>
            <a:endParaRPr lang="ru-RU" dirty="0"/>
          </a:p>
          <a:p>
            <a:r>
              <a:rPr lang="ru-RU" b="1" dirty="0"/>
              <a:t>Компенсация санаторного лечения из бюджета областной организации </a:t>
            </a:r>
            <a:r>
              <a:rPr lang="ru-RU" b="1" dirty="0" smtClean="0"/>
              <a:t>Профсоюза</a:t>
            </a:r>
            <a:r>
              <a:rPr lang="ru-RU" dirty="0"/>
              <a:t> </a:t>
            </a:r>
            <a:r>
              <a:rPr lang="ru-RU" b="1" dirty="0" smtClean="0"/>
              <a:t>(200 </a:t>
            </a:r>
            <a:r>
              <a:rPr lang="ru-RU" b="1" dirty="0"/>
              <a:t>рублей в день</a:t>
            </a:r>
            <a:r>
              <a:rPr lang="ru-RU" b="1" dirty="0" smtClean="0"/>
              <a:t>)</a:t>
            </a:r>
          </a:p>
          <a:p>
            <a:r>
              <a:rPr lang="ru-RU" b="1" dirty="0"/>
              <a:t>Компенсация летнего детского отдыха из бюджетов областной организации Профсоюза (1000 рублей) и городской организации Профсоюза (1000 рублей)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>
              <a:latin typeface="Franklin Gothic Medium" panose="020B06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9193" y="591074"/>
            <a:ext cx="9908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Компенсации и льготы члену профсоюза</a:t>
            </a:r>
          </a:p>
        </p:txBody>
      </p:sp>
    </p:spTree>
    <p:extLst>
      <p:ext uri="{BB962C8B-B14F-4D97-AF65-F5344CB8AC3E}">
        <p14:creationId xmlns:p14="http://schemas.microsoft.com/office/powerpoint/2010/main" val="110562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450" y="1469036"/>
            <a:ext cx="10514350" cy="5096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Ярославская городская организация Профсоюза </a:t>
            </a:r>
            <a:r>
              <a:rPr lang="ru-RU" b="1" dirty="0" smtClean="0"/>
              <a:t>образования:</a:t>
            </a:r>
          </a:p>
          <a:p>
            <a:r>
              <a:rPr lang="ru-RU" b="1" dirty="0"/>
              <a:t>Компенсация стоимости путевки в санаторий "Ясные зори" (1000 рублей)</a:t>
            </a:r>
            <a:endParaRPr lang="ru-RU" dirty="0"/>
          </a:p>
          <a:p>
            <a:r>
              <a:rPr lang="ru-RU" b="1" dirty="0"/>
              <a:t>Материальная помощь при рождении ребенка</a:t>
            </a:r>
            <a:endParaRPr lang="ru-RU" dirty="0"/>
          </a:p>
          <a:p>
            <a:r>
              <a:rPr lang="ru-RU" b="1" dirty="0"/>
              <a:t>(1000 рублей)</a:t>
            </a:r>
            <a:endParaRPr lang="ru-RU" dirty="0"/>
          </a:p>
          <a:p>
            <a:r>
              <a:rPr lang="ru-RU" b="1" dirty="0"/>
              <a:t>Скидка на услуги "</a:t>
            </a:r>
            <a:r>
              <a:rPr lang="ru-RU" b="1" dirty="0" err="1"/>
              <a:t>Медикал</a:t>
            </a:r>
            <a:r>
              <a:rPr lang="ru-RU" b="1" dirty="0"/>
              <a:t> он групп" (20 %)</a:t>
            </a:r>
            <a:endParaRPr lang="ru-RU" dirty="0"/>
          </a:p>
          <a:p>
            <a:r>
              <a:rPr lang="ru-RU" b="1" dirty="0"/>
              <a:t>Скидка на услуги "Центр семейной медицины" (10 %)</a:t>
            </a:r>
            <a:endParaRPr lang="ru-RU" dirty="0"/>
          </a:p>
          <a:p>
            <a:r>
              <a:rPr lang="ru-RU" b="1" dirty="0"/>
              <a:t>Программа страхования "Согласие" скидка до 50%</a:t>
            </a:r>
            <a:endParaRPr lang="ru-RU" dirty="0"/>
          </a:p>
          <a:p>
            <a:r>
              <a:rPr lang="ru-RU" b="1" dirty="0"/>
              <a:t>Программа "</a:t>
            </a:r>
            <a:r>
              <a:rPr lang="ru-RU" b="1" dirty="0" err="1"/>
              <a:t>Антиклещ</a:t>
            </a:r>
            <a:r>
              <a:rPr lang="ru-RU" b="1" dirty="0"/>
              <a:t>"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>
              <a:latin typeface="Franklin Gothic Medium" panose="020B06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9193" y="591074"/>
            <a:ext cx="9908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Компенсации и льготы члену профсоюза</a:t>
            </a:r>
          </a:p>
        </p:txBody>
      </p:sp>
    </p:spTree>
    <p:extLst>
      <p:ext uri="{BB962C8B-B14F-4D97-AF65-F5344CB8AC3E}">
        <p14:creationId xmlns:p14="http://schemas.microsoft.com/office/powerpoint/2010/main" val="3662296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459" y="1708879"/>
            <a:ext cx="10529341" cy="44680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/>
              <a:t>Важно всегда помнить, что Профсоюз </a:t>
            </a:r>
            <a:endParaRPr lang="ru-RU" sz="4000" b="1" i="1" dirty="0" smtClean="0"/>
          </a:p>
          <a:p>
            <a:pPr marL="0" indent="0" algn="ctr">
              <a:buNone/>
            </a:pPr>
            <a:r>
              <a:rPr lang="ru-RU" sz="4000" b="1" i="1" dirty="0" smtClean="0"/>
              <a:t>не </a:t>
            </a:r>
            <a:r>
              <a:rPr lang="ru-RU" sz="4000" b="1" i="1" dirty="0"/>
              <a:t>может быть не хуже и не лучше, </a:t>
            </a:r>
            <a:endParaRPr lang="ru-RU" sz="4000" b="1" i="1" dirty="0" smtClean="0"/>
          </a:p>
          <a:p>
            <a:pPr marL="0" indent="0" algn="ctr">
              <a:buNone/>
            </a:pPr>
            <a:r>
              <a:rPr lang="ru-RU" sz="4000" b="1" i="1" dirty="0" smtClean="0"/>
              <a:t>он </a:t>
            </a:r>
            <a:r>
              <a:rPr lang="ru-RU" sz="4000" b="1" i="1" dirty="0"/>
              <a:t>такой, как и мы с вами!</a:t>
            </a:r>
          </a:p>
          <a:p>
            <a:pPr marL="0" indent="0" algn="ctr">
              <a:buNone/>
            </a:pPr>
            <a:endParaRPr lang="ru-RU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28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479" y="779489"/>
            <a:ext cx="10559321" cy="5397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latin typeface="Franklin Gothic Medium" panose="020B0603020102020204" pitchFamily="34" charset="0"/>
              </a:rPr>
              <a:t>Спасибо за внимание!</a:t>
            </a:r>
            <a:endParaRPr lang="ru-RU" sz="4800" dirty="0">
              <a:latin typeface="Franklin Gothic Medium" panose="020B0603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92" y="2019767"/>
            <a:ext cx="3493309" cy="398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45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20965" y="689402"/>
            <a:ext cx="4950069" cy="67700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Franklin Gothic Medium" panose="020B0603020102020204" pitchFamily="34" charset="0"/>
              </a:rPr>
              <a:t>Профсоюз - это</a:t>
            </a:r>
            <a:endParaRPr lang="ru-RU" b="1" dirty="0">
              <a:latin typeface="Franklin Gothic Medium" panose="020B06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Franklin Gothic Medium" panose="020B0603020102020204" pitchFamily="34" charset="0"/>
              </a:rPr>
              <a:t>Согласно статье 1 Устава Профессионального союза работников народного образования и науки Российской Федерации (далее Устав) Профессиональный союз работников народного образования и науки Российской Федерации (далее Профсоюз) – общероссийская, добровольная, общественная, самоуправляемая, некоммерческая корпоративная организация, объединяющая членов Профсоюза – работников, связанных общими профессиональными, социальными и трудовыми интересами по роду их деятельности в образовательных организациях, осуществляющих образовательную деятельность, органах, осуществляющих управление в сфере образования, иных организациях сферы образования и науки, и обучающихся в профессиональных образовательных организациях и образовательных организациях высшего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428976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>
                <a:latin typeface="Franklin Gothic Medium" panose="020B0603020102020204" pitchFamily="34" charset="0"/>
              </a:rPr>
              <a:t>представительство и защита индивидуальных и коллективных социальных, трудовых, профессиональных прав и интересов членов Профсоюза;  </a:t>
            </a:r>
          </a:p>
          <a:p>
            <a:pPr>
              <a:buFontTx/>
              <a:buChar char="-"/>
            </a:pPr>
            <a:r>
              <a:rPr lang="ru-RU" dirty="0">
                <a:latin typeface="Franklin Gothic Medium" panose="020B0603020102020204" pitchFamily="34" charset="0"/>
              </a:rPr>
              <a:t>повышение качества жизни членов Профсоюза, достижение справедливого и достойного уровня оплаты труда, пенсий и социальных пособий, стипендий, социальной и правовой защищенности работников и обучающихся; </a:t>
            </a:r>
          </a:p>
          <a:p>
            <a:pPr marL="0" indent="0">
              <a:buNone/>
            </a:pPr>
            <a:r>
              <a:rPr lang="ru-RU" dirty="0">
                <a:latin typeface="Franklin Gothic Medium" panose="020B0603020102020204" pitchFamily="34" charset="0"/>
              </a:rPr>
              <a:t>- реализация прав Профсоюза и его организаций на представительство в коллегиальных органах управления организациями сферы образования. </a:t>
            </a:r>
          </a:p>
          <a:p>
            <a:endParaRPr lang="ru-RU" dirty="0">
              <a:latin typeface="Franklin Gothic Medium" panose="020B06030201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Franklin Gothic Medium" panose="020B0603020102020204" pitchFamily="34" charset="0"/>
              </a:rPr>
              <a:t>Цели Профсоюза:  </a:t>
            </a:r>
            <a:br>
              <a:rPr lang="ru-RU" dirty="0">
                <a:latin typeface="Franklin Gothic Medium" panose="020B0603020102020204" pitchFamily="34" charset="0"/>
              </a:rPr>
            </a:br>
            <a:endParaRPr lang="ru-RU" b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0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20965" y="689402"/>
            <a:ext cx="4950069" cy="67700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Franklin Gothic Medium" panose="020B0603020102020204" pitchFamily="34" charset="0"/>
              </a:rPr>
              <a:t>Задачи Профсоюза</a:t>
            </a:r>
            <a:endParaRPr lang="ru-RU" b="1" dirty="0">
              <a:latin typeface="Franklin Gothic Medium" panose="020B06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Franklin Gothic Medium" panose="020B0603020102020204" pitchFamily="34" charset="0"/>
              </a:rPr>
              <a:t> </a:t>
            </a:r>
            <a:r>
              <a:rPr lang="ru-RU" dirty="0">
                <a:latin typeface="Franklin Gothic Medium" panose="020B0603020102020204" pitchFamily="34" charset="0"/>
              </a:rPr>
              <a:t>1. Представительство интересов работников в социальном партнерстве, ведение коллективных переговоров на всех уровнях власти, заключение коллективных договоров и соглашений от имени и в интересах членов Профсоюза, а также работников, уполномочивших Профсоюз, организации Профсоюза на ведение коллективных переговоров, контроль за выполнением коллективных договоров, соглашений. </a:t>
            </a:r>
            <a:endParaRPr lang="ru-RU" dirty="0" smtClean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Franklin Gothic Medium" panose="020B0603020102020204" pitchFamily="34" charset="0"/>
              </a:rPr>
              <a:t>2</a:t>
            </a:r>
            <a:r>
              <a:rPr lang="ru-RU" dirty="0">
                <a:latin typeface="Franklin Gothic Medium" panose="020B0603020102020204" pitchFamily="34" charset="0"/>
              </a:rPr>
              <a:t>. Содействие сохранению гарантий получения бесплатного образования, практической реализации государственной политики приоритетности образования и науки. </a:t>
            </a:r>
          </a:p>
        </p:txBody>
      </p:sp>
    </p:spTree>
    <p:extLst>
      <p:ext uri="{BB962C8B-B14F-4D97-AF65-F5344CB8AC3E}">
        <p14:creationId xmlns:p14="http://schemas.microsoft.com/office/powerpoint/2010/main" val="290947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20965" y="689402"/>
            <a:ext cx="4950069" cy="67700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Franklin Gothic Medium" panose="020B0603020102020204" pitchFamily="34" charset="0"/>
              </a:rPr>
              <a:t>Задачи Профсоюза</a:t>
            </a:r>
            <a:endParaRPr lang="ru-RU" b="1" dirty="0">
              <a:latin typeface="Franklin Gothic Medium" panose="020B06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Franklin Gothic Medium" panose="020B0603020102020204" pitchFamily="34" charset="0"/>
              </a:rPr>
              <a:t> 3. Контроль за соблюдением работодателями и их представителями трудового законодательства и иных нормативных правовых актов, содержащих нормы трудового права, защита членов Профсоюза от незаконных увольнений. </a:t>
            </a:r>
            <a:endParaRPr lang="ru-RU" dirty="0" smtClean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Franklin Gothic Medium" panose="020B0603020102020204" pitchFamily="34" charset="0"/>
              </a:rPr>
              <a:t>4</a:t>
            </a:r>
            <a:r>
              <a:rPr lang="ru-RU" dirty="0">
                <a:latin typeface="Franklin Gothic Medium" panose="020B0603020102020204" pitchFamily="34" charset="0"/>
              </a:rPr>
              <a:t>. Контроль за занятостью и соблюдением работодателями гарантий высвобождаемым работникам, установленных законодательством Российской Федерации. </a:t>
            </a:r>
            <a:endParaRPr lang="ru-RU" dirty="0" smtClean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Franklin Gothic Medium" panose="020B0603020102020204" pitchFamily="34" charset="0"/>
              </a:rPr>
              <a:t>5</a:t>
            </a:r>
            <a:r>
              <a:rPr lang="ru-RU" dirty="0">
                <a:latin typeface="Franklin Gothic Medium" panose="020B0603020102020204" pitchFamily="34" charset="0"/>
              </a:rPr>
              <a:t>. Контроль за обеспечением здоровых и безопасных условий труда в организациях сферы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00891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20965" y="689402"/>
            <a:ext cx="4950069" cy="67700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Franklin Gothic Medium" panose="020B0603020102020204" pitchFamily="34" charset="0"/>
              </a:rPr>
              <a:t>Задачи Профсоюза</a:t>
            </a:r>
            <a:endParaRPr lang="ru-RU" b="1" dirty="0">
              <a:latin typeface="Franklin Gothic Medium" panose="020B06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Franklin Gothic Medium" panose="020B0603020102020204" pitchFamily="34" charset="0"/>
              </a:rPr>
              <a:t> 6. Содействие своевременному и качественному повышению квалификации работников образования. </a:t>
            </a:r>
            <a:endParaRPr lang="ru-RU" dirty="0" smtClean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Franklin Gothic Medium" panose="020B0603020102020204" pitchFamily="34" charset="0"/>
              </a:rPr>
              <a:t>7</a:t>
            </a:r>
            <a:r>
              <a:rPr lang="ru-RU" dirty="0">
                <a:latin typeface="Franklin Gothic Medium" panose="020B0603020102020204" pitchFamily="34" charset="0"/>
              </a:rPr>
              <a:t>. Укрепление и развитие профессиональной солидарности, взаимопомощи и сотрудничества в организациях сферы </a:t>
            </a:r>
            <a:r>
              <a:rPr lang="ru-RU" dirty="0" smtClean="0">
                <a:latin typeface="Franklin Gothic Medium" panose="020B0603020102020204" pitchFamily="34" charset="0"/>
              </a:rPr>
              <a:t>образования</a:t>
            </a:r>
          </a:p>
          <a:p>
            <a:pPr marL="0" indent="0">
              <a:buNone/>
            </a:pPr>
            <a:endParaRPr lang="ru-RU" dirty="0" smtClean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Franklin Gothic Medium" panose="020B0603020102020204" pitchFamily="34" charset="0"/>
              </a:rPr>
              <a:t>Профсоюз </a:t>
            </a:r>
            <a:r>
              <a:rPr lang="ru-RU" dirty="0">
                <a:latin typeface="Franklin Gothic Medium" panose="020B0603020102020204" pitchFamily="34" charset="0"/>
              </a:rPr>
              <a:t>необходим работнику потому, что эта общественная организация защищает интересы работников отрасли, контролирует и регулирует социально-трудовые отношения. </a:t>
            </a:r>
          </a:p>
          <a:p>
            <a:pPr marL="0" indent="0">
              <a:buNone/>
            </a:pPr>
            <a:r>
              <a:rPr lang="ru-RU" dirty="0">
                <a:latin typeface="Franklin Gothic Medium" panose="020B06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439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idx="1"/>
          </p:nvPr>
        </p:nvSpPr>
        <p:spPr>
          <a:xfrm>
            <a:off x="974360" y="764498"/>
            <a:ext cx="10379439" cy="5412465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/>
              <a:t>«Ты </a:t>
            </a:r>
            <a:r>
              <a:rPr lang="ru-RU" sz="3600" b="1" dirty="0" smtClean="0"/>
              <a:t>нужен </a:t>
            </a:r>
            <a:r>
              <a:rPr lang="ru-RU" sz="3600" b="1" dirty="0"/>
              <a:t>Профсоюзу</a:t>
            </a:r>
            <a:r>
              <a:rPr lang="ru-RU" sz="3600" b="1" dirty="0" smtClean="0"/>
              <a:t>, </a:t>
            </a:r>
            <a:r>
              <a:rPr lang="ru-RU" sz="3600" b="1" dirty="0"/>
              <a:t>Профсоюз нужен тебе!» </a:t>
            </a:r>
            <a:endParaRPr lang="ru-RU" sz="3600" b="1" dirty="0" smtClean="0"/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b="1" dirty="0" smtClean="0"/>
              <a:t>П</a:t>
            </a:r>
            <a:r>
              <a:rPr lang="ru-RU" dirty="0" smtClean="0"/>
              <a:t>ротягивает </a:t>
            </a:r>
            <a:r>
              <a:rPr lang="ru-RU" dirty="0"/>
              <a:t>руку помощи!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Р</a:t>
            </a:r>
            <a:r>
              <a:rPr lang="ru-RU" dirty="0" smtClean="0"/>
              <a:t>ешает </a:t>
            </a:r>
            <a:r>
              <a:rPr lang="ru-RU" dirty="0"/>
              <a:t>социальные проблемы!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О</a:t>
            </a:r>
            <a:r>
              <a:rPr lang="ru-RU" dirty="0" smtClean="0"/>
              <a:t>тстаивает </a:t>
            </a:r>
            <a:r>
              <a:rPr lang="ru-RU" dirty="0"/>
              <a:t>права и интересы человека труда!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Ф</a:t>
            </a:r>
            <a:r>
              <a:rPr lang="ru-RU" dirty="0" smtClean="0"/>
              <a:t>ормирует </a:t>
            </a:r>
            <a:r>
              <a:rPr lang="ru-RU" dirty="0"/>
              <a:t>основные требования к работодателю!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</a:t>
            </a:r>
            <a:r>
              <a:rPr lang="ru-RU" dirty="0" smtClean="0"/>
              <a:t>одействует </a:t>
            </a:r>
            <a:r>
              <a:rPr lang="ru-RU" dirty="0"/>
              <a:t>росту заработной </a:t>
            </a:r>
            <a:r>
              <a:rPr lang="ru-RU" dirty="0" smtClean="0"/>
              <a:t>платы!</a:t>
            </a:r>
          </a:p>
          <a:p>
            <a:pPr marL="0" indent="0">
              <a:buNone/>
            </a:pPr>
            <a:r>
              <a:rPr lang="ru-RU" b="1" dirty="0" smtClean="0"/>
              <a:t>О</a:t>
            </a:r>
            <a:r>
              <a:rPr lang="ru-RU" dirty="0" smtClean="0"/>
              <a:t>существляет </a:t>
            </a:r>
            <a:r>
              <a:rPr lang="ru-RU" dirty="0"/>
              <a:t>представительство интересов в суде!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Ю</a:t>
            </a:r>
            <a:r>
              <a:rPr lang="ru-RU" dirty="0" smtClean="0"/>
              <a:t>ридически </a:t>
            </a:r>
            <a:r>
              <a:rPr lang="ru-RU" dirty="0"/>
              <a:t>поддерживает и защищает!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З</a:t>
            </a:r>
            <a:r>
              <a:rPr lang="ru-RU" dirty="0" smtClean="0"/>
              <a:t>нает</a:t>
            </a:r>
            <a:r>
              <a:rPr lang="ru-RU" dirty="0"/>
              <a:t>, что делать!  </a:t>
            </a:r>
          </a:p>
        </p:txBody>
      </p:sp>
    </p:spTree>
    <p:extLst>
      <p:ext uri="{BB962C8B-B14F-4D97-AF65-F5344CB8AC3E}">
        <p14:creationId xmlns:p14="http://schemas.microsoft.com/office/powerpoint/2010/main" val="176975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Franklin Gothic Medium" panose="020B0603020102020204" pitchFamily="34" charset="0"/>
              </a:rPr>
              <a:t>Льготы и преимущества члена Профсоюза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Franklin Gothic Medium" panose="020B0603020102020204" pitchFamily="34" charset="0"/>
              </a:rPr>
              <a:t>Обеспечивают </a:t>
            </a:r>
            <a:r>
              <a:rPr lang="ru-RU" dirty="0">
                <a:latin typeface="Franklin Gothic Medium" panose="020B0603020102020204" pitchFamily="34" charset="0"/>
              </a:rPr>
              <a:t>детей членов Профсоюза билетами на новогодние праздники с оплатой их за счет средств Профсоюза; участвуют в организации отдыха работников организаций муниципальной системы образования и их детей. </a:t>
            </a:r>
          </a:p>
          <a:p>
            <a:pPr>
              <a:buFontTx/>
              <a:buChar char="-"/>
            </a:pPr>
            <a:r>
              <a:rPr lang="ru-RU" dirty="0" smtClean="0">
                <a:latin typeface="Franklin Gothic Medium" panose="020B0603020102020204" pitchFamily="34" charset="0"/>
              </a:rPr>
              <a:t>За </a:t>
            </a:r>
            <a:r>
              <a:rPr lang="ru-RU" dirty="0">
                <a:latin typeface="Franklin Gothic Medium" panose="020B0603020102020204" pitchFamily="34" charset="0"/>
              </a:rPr>
              <a:t>активное участие в деятельности Профсоюза члены Профсоюза решением выборного органа первичной профсоюзной организации могут отмечаться следующими видами поощрений: </a:t>
            </a:r>
            <a:r>
              <a:rPr lang="ru-RU" dirty="0" smtClean="0">
                <a:latin typeface="Franklin Gothic Medium" panose="020B06030201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ru-RU" dirty="0" smtClean="0">
                <a:latin typeface="Franklin Gothic Medium" panose="020B0603020102020204" pitchFamily="34" charset="0"/>
              </a:rPr>
              <a:t>премирование </a:t>
            </a:r>
            <a:r>
              <a:rPr lang="ru-RU" dirty="0">
                <a:latin typeface="Franklin Gothic Medium" panose="020B0603020102020204" pitchFamily="34" charset="0"/>
              </a:rPr>
              <a:t>(за счет средств первичной профсоюзной организации); </a:t>
            </a:r>
          </a:p>
          <a:p>
            <a:pPr>
              <a:buFontTx/>
              <a:buChar char="-"/>
            </a:pPr>
            <a:r>
              <a:rPr lang="ru-RU" dirty="0" smtClean="0">
                <a:latin typeface="Franklin Gothic Medium" panose="020B0603020102020204" pitchFamily="34" charset="0"/>
              </a:rPr>
              <a:t> </a:t>
            </a:r>
            <a:r>
              <a:rPr lang="ru-RU" dirty="0">
                <a:latin typeface="Franklin Gothic Medium" panose="020B0603020102020204" pitchFamily="34" charset="0"/>
              </a:rPr>
              <a:t>награждение Почетными </a:t>
            </a:r>
            <a:r>
              <a:rPr lang="ru-RU" dirty="0" smtClean="0">
                <a:latin typeface="Franklin Gothic Medium" panose="020B0603020102020204" pitchFamily="34" charset="0"/>
              </a:rPr>
              <a:t>грамотами</a:t>
            </a:r>
            <a:endParaRPr lang="ru-RU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3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85" y="1289155"/>
            <a:ext cx="7848440" cy="524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94282" y="479685"/>
            <a:ext cx="10193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Основные направления деятельности </a:t>
            </a:r>
            <a:r>
              <a:rPr lang="ru-RU" sz="3200" b="1" dirty="0" smtClean="0"/>
              <a:t>Профсоюза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67076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662</Words>
  <Application>Microsoft Office PowerPoint</Application>
  <PresentationFormat>Произвольный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Профсоюз - это</vt:lpstr>
      <vt:lpstr>Цели Профсоюза:   </vt:lpstr>
      <vt:lpstr>Задачи Профсоюза</vt:lpstr>
      <vt:lpstr>Задачи Профсоюза</vt:lpstr>
      <vt:lpstr>Задачи Профсоюза</vt:lpstr>
      <vt:lpstr>Презентация PowerPoint</vt:lpstr>
      <vt:lpstr>Льготы и преимущества члена Профсоюза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Михаил</dc:creator>
  <cp:lastModifiedBy>Пользователь</cp:lastModifiedBy>
  <cp:revision>12</cp:revision>
  <dcterms:created xsi:type="dcterms:W3CDTF">2018-10-31T14:08:22Z</dcterms:created>
  <dcterms:modified xsi:type="dcterms:W3CDTF">2022-10-26T02:24:54Z</dcterms:modified>
</cp:coreProperties>
</file>