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7" r:id="rId2"/>
    <p:sldId id="279" r:id="rId3"/>
    <p:sldId id="278" r:id="rId4"/>
    <p:sldId id="280" r:id="rId5"/>
    <p:sldId id="284" r:id="rId6"/>
    <p:sldId id="281" r:id="rId7"/>
    <p:sldId id="283" r:id="rId8"/>
    <p:sldId id="282" r:id="rId9"/>
    <p:sldId id="285" r:id="rId10"/>
    <p:sldId id="286" r:id="rId11"/>
    <p:sldId id="287" r:id="rId12"/>
    <p:sldId id="288" r:id="rId13"/>
    <p:sldId id="289" r:id="rId14"/>
    <p:sldId id="294" r:id="rId15"/>
    <p:sldId id="29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FF"/>
    <a:srgbClr val="FF0066"/>
    <a:srgbClr val="007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1" autoAdjust="0"/>
    <p:restoredTop sz="90875" autoAdjust="0"/>
  </p:normalViewPr>
  <p:slideViewPr>
    <p:cSldViewPr>
      <p:cViewPr>
        <p:scale>
          <a:sx n="73" d="100"/>
          <a:sy n="73" d="100"/>
        </p:scale>
        <p:origin x="-2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B533E-4C39-404F-A3D1-2D00F0FA8C08}" type="datetimeFigureOut">
              <a:rPr lang="ru-RU" smtClean="0"/>
              <a:t>12.02.2017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F1BCE-D137-471F-B2EB-ACE4A5569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43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F1BCE-D137-471F-B2EB-ACE4A556975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665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нжелика\Desktop\2\фоны рамки надписи\Фоны леса\фон 5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690" y="255382"/>
            <a:ext cx="8606620" cy="63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Анжелика\Desktop\Тома В лесу родилась елочка\3\отрисовки леса\76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62067" y="1796211"/>
            <a:ext cx="3240360" cy="297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Анжелика\Desktop\Тома В лесу родилась елочка\3\отрисовки леса\71.png"/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3953" y="4067017"/>
            <a:ext cx="3215686" cy="140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9505/134091466.df/0_cf381_1fa6cb5a_XL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3429000"/>
            <a:ext cx="3384376" cy="314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Анжелика\Desktop\2\фоны рамки надписи\Фоны леса\фон 5.jpg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2000" y="1368000"/>
            <a:ext cx="432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:\Все\наборы\YvLena ну, погоди! новый год\ну погоди зима (44)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896" y="5229200"/>
            <a:ext cx="8615736" cy="138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 userDrawn="1"/>
        </p:nvGrpSpPr>
        <p:grpSpPr>
          <a:xfrm>
            <a:off x="194184" y="112846"/>
            <a:ext cx="8828654" cy="4492284"/>
            <a:chOff x="13657" y="-27586"/>
            <a:chExt cx="8828654" cy="4492284"/>
          </a:xfrm>
        </p:grpSpPr>
        <p:pic>
          <p:nvPicPr>
            <p:cNvPr id="11" name="Picture 7" descr="C:\Все\наборы\YvLena МАМОНТЕНОК\приключения мамонтенка (16)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757"/>
            <a:stretch/>
          </p:blipFill>
          <p:spPr bwMode="auto">
            <a:xfrm>
              <a:off x="13657" y="-27586"/>
              <a:ext cx="4414327" cy="446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7" descr="C:\Все\наборы\YvLena МАМОНТЕНОК\приключения мамонтенка (16)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757"/>
            <a:stretch/>
          </p:blipFill>
          <p:spPr bwMode="auto">
            <a:xfrm>
              <a:off x="4427984" y="0"/>
              <a:ext cx="4414327" cy="446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4" descr="C:\Все\наборы\YvLena КЕША 1 часть\КЕША от YvLena часть 1 (20)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48141" y="280898"/>
            <a:ext cx="1800200" cy="1800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g-fotki.yandex.ru/get/9513/134091466.df/0_cf383_7f284dac_L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4221088"/>
            <a:ext cx="2381250" cy="23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Все\наборы\YvLena ну, погоди! новый год\ну погоди зима (44)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896" y="5229200"/>
            <a:ext cx="8615736" cy="138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 userDrawn="1"/>
        </p:nvGrpSpPr>
        <p:grpSpPr>
          <a:xfrm>
            <a:off x="194184" y="112846"/>
            <a:ext cx="8828654" cy="4492284"/>
            <a:chOff x="13657" y="-27586"/>
            <a:chExt cx="8828654" cy="4492284"/>
          </a:xfrm>
        </p:grpSpPr>
        <p:pic>
          <p:nvPicPr>
            <p:cNvPr id="8" name="Picture 7" descr="C:\Все\наборы\YvLena МАМОНТЕНОК\приключения мамонтенка (16)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757"/>
            <a:stretch/>
          </p:blipFill>
          <p:spPr bwMode="auto">
            <a:xfrm>
              <a:off x="13657" y="-27586"/>
              <a:ext cx="4414327" cy="446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7" descr="C:\Все\наборы\YvLena МАМОНТЕНОК\приключения мамонтенка (16)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757"/>
            <a:stretch/>
          </p:blipFill>
          <p:spPr bwMode="auto">
            <a:xfrm>
              <a:off x="4427984" y="0"/>
              <a:ext cx="4414327" cy="446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4" descr="C:\Все\наборы\YvLena КЕША 1 часть\КЕША от YvLena часть 1 (20)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48141" y="280898"/>
            <a:ext cx="1800200" cy="1800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img-fotki.yandex.ru/get/9110/134091466.df/0_cf386_b1c3479e_XL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4127613"/>
            <a:ext cx="2723456" cy="248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Все\наборы\YvLena ну, погоди! новый год\ну погоди зима (44)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896" y="5229200"/>
            <a:ext cx="8615736" cy="138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 userDrawn="1"/>
        </p:nvGrpSpPr>
        <p:grpSpPr>
          <a:xfrm>
            <a:off x="194184" y="112846"/>
            <a:ext cx="8828654" cy="4492284"/>
            <a:chOff x="13657" y="-27586"/>
            <a:chExt cx="8828654" cy="4492284"/>
          </a:xfrm>
        </p:grpSpPr>
        <p:pic>
          <p:nvPicPr>
            <p:cNvPr id="9" name="Picture 7" descr="C:\Все\наборы\YvLena МАМОНТЕНОК\приключения мамонтенка (16)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757"/>
            <a:stretch/>
          </p:blipFill>
          <p:spPr bwMode="auto">
            <a:xfrm>
              <a:off x="13657" y="-27586"/>
              <a:ext cx="4414327" cy="446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7" descr="C:\Все\наборы\YvLena МАМОНТЕНОК\приключения мамонтенка (16)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757"/>
            <a:stretch/>
          </p:blipFill>
          <p:spPr bwMode="auto">
            <a:xfrm>
              <a:off x="4427984" y="0"/>
              <a:ext cx="4414327" cy="446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http://img-fotki.yandex.ru/get/9162/134091466.df/0_cf384_a50cfc83_L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041138"/>
            <a:ext cx="2232248" cy="250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Все\наборы\YvLena КЕША 1 часть\КЕША от YvLena часть 1 (20)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4228" y="271669"/>
            <a:ext cx="1800200" cy="1800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nsportal.ru/user/33485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4000">
              <a:srgbClr val="85C2FF"/>
            </a:gs>
            <a:gs pos="67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мка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62"/>
            </a:avLst>
          </a:prstGeom>
          <a:gradFill flip="none" rotWithShape="1">
            <a:gsLst>
              <a:gs pos="2000">
                <a:srgbClr val="FF0000"/>
              </a:gs>
              <a:gs pos="99167">
                <a:srgbClr val="FF0000"/>
              </a:gs>
              <a:gs pos="26000">
                <a:srgbClr val="FFFF00"/>
              </a:gs>
              <a:gs pos="76000">
                <a:srgbClr val="FFFF00"/>
              </a:gs>
              <a:gs pos="51000">
                <a:srgbClr val="00B050"/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7262" y="6653235"/>
            <a:ext cx="3024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FF99FF"/>
                </a:solidFill>
                <a:latin typeface="Monotype Corsiva" pitchFamily="66" charset="0"/>
              </a:rPr>
              <a:t>Матюшкина А.В</a:t>
            </a:r>
            <a:r>
              <a:rPr lang="ru-RU" sz="1000" dirty="0" smtClean="0">
                <a:solidFill>
                  <a:srgbClr val="FF0066"/>
                </a:solidFill>
                <a:latin typeface="Monotype Corsiva" pitchFamily="66" charset="0"/>
              </a:rPr>
              <a:t>. </a:t>
            </a:r>
            <a:r>
              <a:rPr lang="en-US" sz="1000" dirty="0" smtClean="0">
                <a:latin typeface="Monotype Corsiva" pitchFamily="66" charset="0"/>
                <a:hlinkClick r:id="rId13"/>
              </a:rPr>
              <a:t>http://nsportal.ru/user/33485</a:t>
            </a:r>
            <a:r>
              <a:rPr lang="ru-RU" sz="1000" dirty="0" smtClean="0">
                <a:latin typeface="Monotype Corsiva" pitchFamily="66" charset="0"/>
              </a:rPr>
              <a:t>  </a:t>
            </a:r>
            <a:endParaRPr lang="ru-RU" sz="1000" dirty="0">
              <a:latin typeface="Monotype Corsiva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92080" y="5085184"/>
            <a:ext cx="3528392" cy="1512168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ru-RU" sz="2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  <a:br>
              <a:rPr lang="ru-RU" sz="2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Полякова Е.С.</a:t>
            </a:r>
          </a:p>
          <a:p>
            <a:pPr lvl="0"/>
            <a:r>
              <a:rPr lang="ru-RU" sz="2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МДОУ </a:t>
            </a:r>
          </a:p>
          <a:p>
            <a:pPr lvl="0"/>
            <a:r>
              <a:rPr lang="ru-RU" sz="2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№192» г. Ярославль</a:t>
            </a:r>
            <a:r>
              <a:rPr lang="ru-RU" sz="2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692696"/>
            <a:ext cx="6516628" cy="216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61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8708" y="476672"/>
            <a:ext cx="79451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Воскресенье — последний день Масленицы. </a:t>
            </a:r>
            <a:endParaRPr lang="ru-RU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Его 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называют «Прощеным воскресеньем».  </a:t>
            </a:r>
            <a:endParaRPr lang="ru-RU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ВОСКРЕСЕНЬЕ 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светлое быстро наступает. </a:t>
            </a:r>
            <a:endParaRPr lang="ru-RU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Чучело 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соломенное - Зимушку 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 сжигают. </a:t>
            </a:r>
            <a:endParaRPr lang="ru-RU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Нарядив 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сарафан, фартук, косынку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... .  </a:t>
            </a:r>
            <a:endParaRPr lang="ru-RU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прощенное воскресенье люди мирились, просили прощения друг у друга.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39" y="2499649"/>
            <a:ext cx="4109011" cy="364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51" y="2488371"/>
            <a:ext cx="3658025" cy="365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641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43609" y="836712"/>
            <a:ext cx="8100392" cy="14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«Хоть с себя чего заложи, а Масленицу проводи!» </a:t>
            </a: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Если вволю не потешишься на Масленицу – </a:t>
            </a:r>
            <a:endParaRPr lang="ru-RU" sz="1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жить </a:t>
            </a: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будешь в горькой беде»! – говорится в народе.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36912"/>
            <a:ext cx="4800575" cy="360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4531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39752" y="692696"/>
            <a:ext cx="633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Как на масленой неделе Из печи блины летели! </a:t>
            </a:r>
            <a:endParaRPr lang="ru-RU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пылу, с жару, из печи, Все румяны, горячи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Масленица, угощай! Всем </a:t>
            </a:r>
            <a:r>
              <a:rPr lang="ru-RU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блиночков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подавай. </a:t>
            </a:r>
            <a:endParaRPr lang="ru-RU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пылу, с жару - разбирайте! Похвалить не забывайте.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69" y="2868184"/>
            <a:ext cx="4886551" cy="323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1886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836712"/>
            <a:ext cx="6491064" cy="23762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Кульминацией </a:t>
            </a: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Масленицы остается сжигание чучела Зимы — символ ухода зимы и наступления весны. </a:t>
            </a:r>
            <a:endParaRPr lang="ru-RU" sz="1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Пышные </a:t>
            </a: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гуляния Ярмарка венчает. </a:t>
            </a:r>
            <a:endParaRPr lang="ru-RU" sz="1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свиданья, Масленица, приходи опять! </a:t>
            </a:r>
            <a:endParaRPr lang="ru-RU" sz="1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год Красавицу снова повстречаем. </a:t>
            </a:r>
            <a:endParaRPr lang="ru-RU" sz="1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Снова </a:t>
            </a: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будем праздновать, блинами угощать!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96952"/>
            <a:ext cx="5112568" cy="340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044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03" y="2204864"/>
            <a:ext cx="5224496" cy="336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403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498081"/>
            <a:ext cx="68225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56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11760" y="836712"/>
            <a:ext cx="61926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Зима всегда была испытанием для нашего человека. Потому приход весны являлся очень радостным событием, которое обязательно нужно было отпраздновать. Чтобы помочь Весне прогнать Зиму, устраивали веселые гулянья на Масленицу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48198"/>
            <a:ext cx="5051226" cy="34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27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body" idx="4294967295"/>
          </p:nvPr>
        </p:nvSpPr>
        <p:spPr>
          <a:xfrm>
            <a:off x="-1764703" y="980728"/>
            <a:ext cx="9361039" cy="1800200"/>
          </a:xfrm>
        </p:spPr>
        <p:txBody>
          <a:bodyPr>
            <a:noAutofit/>
          </a:bodyPr>
          <a:lstStyle/>
          <a:p>
            <a:pPr marL="2286000" lvl="5" indent="0">
              <a:buNone/>
            </a:pPr>
            <a:r>
              <a:rPr lang="ru-RU" sz="1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Главное </a:t>
            </a:r>
            <a:r>
              <a:rPr lang="ru-RU" sz="1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угощение праздника — это блины, древний языческий символ возврата к людям солнца и тепла.</a:t>
            </a:r>
          </a:p>
          <a:p>
            <a:pPr marL="2286000" lvl="5" indent="0">
              <a:buNone/>
            </a:pPr>
            <a:r>
              <a:rPr lang="ru-RU" sz="1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Длится праздник целую неделю. Каждый день особенный</a:t>
            </a:r>
          </a:p>
          <a:p>
            <a:pPr marL="2286000" lvl="5" indent="0">
              <a:buNone/>
            </a:pPr>
            <a:r>
              <a:rPr lang="ru-RU" sz="1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Празднование начиналось по строго расписанному порядку.</a:t>
            </a:r>
          </a:p>
          <a:p>
            <a:pPr marL="2286000" lvl="5" indent="0" algn="ctr">
              <a:buNone/>
            </a:pPr>
            <a:endParaRPr lang="ru-RU" sz="1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06916" y="717735"/>
            <a:ext cx="8074196" cy="1873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0" lvl="5" indent="0">
              <a:buFont typeface="Arial" pitchFamily="34" charset="0"/>
              <a:buNone/>
            </a:pPr>
            <a:endParaRPr lang="ru-RU" sz="1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771" y="3140968"/>
            <a:ext cx="5440669" cy="3042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07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4067944" y="4221088"/>
            <a:ext cx="3720817" cy="23042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908720"/>
            <a:ext cx="64807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Понедельник — первый день масленичной недели, получивший название «Встреча». Утро... ПОНЕДЕЛЬНИК... Наступает «ВСТРЕЧА». Устраивают катание с горок. Яркие салазки с горочек скользят. Целый день веселье. Наступает вечер... Накатавшись вволю, все блины едят.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55" y="2708920"/>
            <a:ext cx="4771256" cy="361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26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692696"/>
            <a:ext cx="6575121" cy="15121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Вторник — второй день </a:t>
            </a:r>
            <a:r>
              <a:rPr lang="ru-RU" sz="1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Масленицы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под названием «</a:t>
            </a:r>
            <a:r>
              <a:rPr lang="ru-RU" sz="1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Заигрыш</a:t>
            </a:r>
            <a:r>
              <a:rPr lang="ru-RU" sz="1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Игры </a:t>
            </a:r>
            <a:r>
              <a:rPr lang="ru-RU" sz="1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потехи, а за них - награда</a:t>
            </a:r>
            <a:r>
              <a:rPr lang="ru-RU" sz="1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Сдобный и румяный масленичный блин!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8" r="28831"/>
          <a:stretch/>
        </p:blipFill>
        <p:spPr bwMode="auto">
          <a:xfrm>
            <a:off x="539552" y="3717032"/>
            <a:ext cx="2895978" cy="259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" t="1962" r="6151"/>
          <a:stretch/>
        </p:blipFill>
        <p:spPr bwMode="auto">
          <a:xfrm>
            <a:off x="3563888" y="2204864"/>
            <a:ext cx="3357155" cy="246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675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5736" y="836712"/>
            <a:ext cx="64624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Среда — третий день Масленицы под названием «Лакомки». В этот день было принято ходить в гости по родственникам всей семьей. </a:t>
            </a:r>
            <a:endParaRPr lang="ru-RU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Тут 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СРЕДА подходит – "ЛАКОМКОЙ" зовётся. </a:t>
            </a:r>
            <a:endParaRPr lang="ru-RU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Каждая 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хозяюшка колдует у печи. </a:t>
            </a:r>
            <a:endParaRPr lang="ru-RU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Кулебяки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сырники - всё им удаётся. </a:t>
            </a:r>
            <a:endParaRPr lang="ru-RU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Пироги 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блинчики - всё на стол мечи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3258523"/>
            <a:ext cx="5328592" cy="299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911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1124744"/>
            <a:ext cx="62646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Четверг — четвертый день масленичной недели, который назвали «Широкий разгул».  А в ЧЕТВЕРГ- раздольный «РАЗГУЛЯЙ» приходит. Ледяные крепости, снежные бои... Тройки с бубенцами на поля выходят. 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На каруселях катаются.</a:t>
            </a:r>
            <a:endParaRPr lang="ru-RU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564904"/>
            <a:ext cx="5406583" cy="360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447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11760" y="620688"/>
            <a:ext cx="60692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Пятница — пятый 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день. </a:t>
            </a:r>
            <a:endParaRPr lang="ru-RU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ПЯТНИЦА 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настала– 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«ВЕЧЕРА у ТЁЩИ»... </a:t>
            </a:r>
            <a:endParaRPr lang="ru-RU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Зятья 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приглашают тещу на блины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Есть с икрой и сёмгой, можно чуть попроще, </a:t>
            </a:r>
            <a:endParaRPr lang="ru-RU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 </a:t>
            </a:r>
            <a:r>
              <a:rPr lang="ru-RU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сметаной, мёдом, с маслом ели мы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04" y="2780928"/>
            <a:ext cx="5127457" cy="342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088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620688"/>
            <a:ext cx="6779096" cy="5505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Суббота — предпоследний день Масленицы, получивший в народе название «</a:t>
            </a:r>
            <a:r>
              <a:rPr lang="ru-RU" sz="1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Золовкины</a:t>
            </a:r>
            <a:r>
              <a:rPr lang="ru-RU" sz="1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посиделки».  </a:t>
            </a:r>
            <a:endParaRPr lang="ru-RU" sz="18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Близится </a:t>
            </a:r>
            <a:r>
              <a:rPr lang="ru-RU" sz="1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СУББОТА – «ЗОЛОВКИ УГОЩЕНИЕ». </a:t>
            </a:r>
            <a:endParaRPr lang="ru-RU" sz="18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Вся </a:t>
            </a:r>
            <a:r>
              <a:rPr lang="ru-RU" sz="1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родня встречается, водит хоровод. </a:t>
            </a:r>
            <a:endParaRPr lang="ru-RU" sz="18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Праздник </a:t>
            </a:r>
            <a:r>
              <a:rPr lang="ru-RU" sz="1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продолжается, общее веселье. </a:t>
            </a:r>
            <a:endParaRPr lang="ru-RU" sz="18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Славно </a:t>
            </a:r>
            <a:r>
              <a:rPr lang="ru-RU" sz="1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провожает Зимушку народ!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0928"/>
            <a:ext cx="5548313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709593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масленица - коп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</TotalTime>
  <Words>478</Words>
  <Application>Microsoft Office PowerPoint</Application>
  <PresentationFormat>Экран (4:3)</PresentationFormat>
  <Paragraphs>48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шаблон масленица - копия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Анжелика</dc:creator>
  <cp:lastModifiedBy>yura</cp:lastModifiedBy>
  <cp:revision>28</cp:revision>
  <dcterms:created xsi:type="dcterms:W3CDTF">2014-02-24T16:21:22Z</dcterms:created>
  <dcterms:modified xsi:type="dcterms:W3CDTF">2017-02-12T16:43:20Z</dcterms:modified>
</cp:coreProperties>
</file>