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256" r:id="rId2"/>
    <p:sldId id="260" r:id="rId3"/>
    <p:sldId id="261" r:id="rId4"/>
    <p:sldId id="259" r:id="rId5"/>
    <p:sldId id="258" r:id="rId6"/>
    <p:sldId id="262" r:id="rId7"/>
    <p:sldId id="257" r:id="rId8"/>
    <p:sldId id="263" r:id="rId9"/>
    <p:sldId id="296" r:id="rId10"/>
    <p:sldId id="297" r:id="rId11"/>
    <p:sldId id="298" r:id="rId12"/>
    <p:sldId id="264" r:id="rId13"/>
    <p:sldId id="270" r:id="rId14"/>
    <p:sldId id="276" r:id="rId15"/>
    <p:sldId id="301" r:id="rId16"/>
    <p:sldId id="272" r:id="rId17"/>
    <p:sldId id="265" r:id="rId18"/>
    <p:sldId id="266" r:id="rId19"/>
    <p:sldId id="267" r:id="rId20"/>
    <p:sldId id="268" r:id="rId21"/>
    <p:sldId id="271" r:id="rId22"/>
    <p:sldId id="299" r:id="rId23"/>
    <p:sldId id="279" r:id="rId24"/>
    <p:sldId id="281" r:id="rId25"/>
    <p:sldId id="280" r:id="rId26"/>
    <p:sldId id="282" r:id="rId27"/>
    <p:sldId id="278" r:id="rId28"/>
    <p:sldId id="283" r:id="rId29"/>
    <p:sldId id="300" r:id="rId30"/>
    <p:sldId id="284" r:id="rId31"/>
    <p:sldId id="285" r:id="rId32"/>
    <p:sldId id="287" r:id="rId33"/>
    <p:sldId id="302" r:id="rId34"/>
    <p:sldId id="28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78292" autoAdjust="0"/>
  </p:normalViewPr>
  <p:slideViewPr>
    <p:cSldViewPr>
      <p:cViewPr varScale="1">
        <p:scale>
          <a:sx n="57" d="100"/>
          <a:sy n="57" d="100"/>
        </p:scale>
        <p:origin x="-174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6A2EA-1D42-47FF-B7AF-BEA1F1AC8311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8860-6133-4136-8E78-49009FC659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8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успешной театрально-игровой деятельности важно иметь пространство взаимодействия воспитателя с детьми. Оно представляет собой центр театрализованной игры в группе,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котором обязательно наличие ширмы, занавеса.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различных видов театра: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настольный театр: театр плоскостной картинки;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стендовый театр: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фланелеграф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театр масок.</a:t>
            </a:r>
          </a:p>
          <a:p>
            <a:r>
              <a:rPr lang="ru-RU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-театр на руке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пальчиковый театр,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варежковый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театр.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театр верховых кукол: бибабо, на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гапите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Итак, в процессе нашей работы родители и педагоги заметили, что дети стали: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более внимательны и наблюдательны;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чаще высказывать свое мнение, выражать свои мысли и желания;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любознательными, у них возрос интерес к художественной литературе;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увереннее себя чувствовать в публичных выступлениях;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 удовольствием участвовать в различного рода сочинительствах;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выразительно читать стихотворный текст, строить простейший диалог;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сочинять этюды по сказкам;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составлять предложения с заданными словами.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Особое место среди видов детской деятельности в формировании связной речи у дошкольников занимает театрализованная игра.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Игра для ребенка, а театральная особенно, путь к познанию мира.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 театрализованными играми ученые понимают «игры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театр», «сюжетами которых служат хорошо известные сказки, театральные представления по готовым сценариям».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71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Театрализованная игра организационно может пронизывать все режимные моменты:</a:t>
            </a:r>
            <a:r>
              <a:rPr lang="ru-RU" baseline="0" dirty="0" smtClean="0"/>
              <a:t> </a:t>
            </a:r>
            <a:r>
              <a:rPr lang="ru-RU" dirty="0" smtClean="0"/>
              <a:t>включаться в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епосредственно образовательную деятельность по социально-коммуникативному развитию, познавательному развитию, художественно-эстетическому развитию, физическому развитию, речевому развитию. Педагог включает театрализованную игру как игровой прием, например, вводится персонаж, который позволяет более доступно объяснить детям тот или иной материал; в совместную деятельность детей и взрослых в свободное время, осуществляться в самостоятельной деятельности детей.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Продукты театрализованной игры –  инсценировки, драматизации, спектакли – могут вноситься в содержание праздников и развлечений.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8860-6133-4136-8E78-49009FC6599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B7392-13E1-4E9E-BAE1-E76EC57AF7E8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3A25F-8DBA-4C05-B420-B7D663B61F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664956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A3D68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rgbClr val="1A3D6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E:\фото для Татьяны Николаевны\115NIKON\DSCN5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7"/>
            <a:ext cx="3606670" cy="457995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324288"/>
            <a:ext cx="4900618" cy="1143000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Горжусь профессией      своей за то,</a:t>
            </a:r>
            <a:br>
              <a:rPr lang="ru-RU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что детство проживаю многократно</a:t>
            </a:r>
            <a:br>
              <a:rPr lang="ru-RU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(</a:t>
            </a:r>
            <a:r>
              <a:rPr lang="ru-RU" sz="18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Каралашвили</a:t>
            </a:r>
            <a:r>
              <a:rPr lang="ru-RU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Е.А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.) 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                                                                                                                                       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7544" y="2015142"/>
            <a:ext cx="4040188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           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</a:t>
            </a:r>
          </a:p>
          <a:p>
            <a:pPr marL="0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     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575971" y="2356301"/>
            <a:ext cx="4041775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</a:t>
            </a: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Завьялова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Татьяна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Николаевна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 для Татьяны Николаевны\все фото\фото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00108"/>
            <a:ext cx="7715304" cy="54627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571736" y="285728"/>
            <a:ext cx="5072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Игра-драматизация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 для Татьяны Николаевны\все фото\фото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7429552" cy="55721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468197" y="415333"/>
            <a:ext cx="4852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Драматический спектакль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2101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 взрослых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Татьяна\Desktop\материал на сайт\фото (98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744416" cy="54006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esktop\фото утренники\фото (10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5"/>
            <a:ext cx="3960440" cy="525658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Утренники и выпускные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Татьяна\Desktop\фото утренники\DSC_22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Татьяна\Desktop\фото утренники\DSC_22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46" y="1600200"/>
            <a:ext cx="3017308" cy="452596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08720"/>
            <a:ext cx="814393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endParaRPr lang="ru-RU" sz="2800" spc="-4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39041" cy="178621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Сезонные праздники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Татьяна\Desktop\фото утренники\фото (2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Татьяна\Desktop\фото утренники\фото (19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36004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Тематические дни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Татьяна\Desktop\фото утренники\DSCN00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5022477" cy="389287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атьяна\Desktop\фото утренники\DSCN01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686672" cy="460851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Праздники и развлечения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Татьяна\Desktop\фото утренники\DSCN85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2348880"/>
            <a:ext cx="4536504" cy="43204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тьяна\Desktop\фото утренники\27 декабря 2013 (10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28801"/>
            <a:ext cx="4762872" cy="371165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643050"/>
            <a:ext cx="3393273" cy="45243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" name="Picture 3" descr="E:\фото для Татьяны Николаевны\115NIKON\DSCN5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643050"/>
            <a:ext cx="3393273" cy="45243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25690" y="472337"/>
            <a:ext cx="76497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Развивающая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Предметно-пространственная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фото для Татьяны Николаевны\115NIKON\DSCN5142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000496" y="3140968"/>
            <a:ext cx="4703999" cy="345638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" name="Picture 4" descr="E:\фото для Татьяны Николаевны\115NIKON\DSCN5137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28596" y="500042"/>
            <a:ext cx="4643470" cy="38478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082824" y="857232"/>
            <a:ext cx="406117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Развивающая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Предметно-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пространственная</a:t>
            </a:r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среда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357166"/>
            <a:ext cx="6072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Виды кукольного театра 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E:\фото для Татьяны Николаевны\115NIKON\DSCN5156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928662" y="1071546"/>
            <a:ext cx="4179123" cy="3725606"/>
          </a:xfrm>
          <a:prstGeom prst="rect">
            <a:avLst/>
          </a:prstGeom>
          <a:noFill/>
          <a:ln w="57150">
            <a:solidFill>
              <a:srgbClr val="0070C0">
                <a:alpha val="42000"/>
              </a:srgbClr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8662" y="274637"/>
            <a:ext cx="6739682" cy="103663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2" descr="E:\фото для Татьяны Николаевны\115NIKON\DSCN51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932040" y="2276872"/>
            <a:ext cx="4032448" cy="345638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857232"/>
            <a:ext cx="7500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</a:pP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Досье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Образование: высшее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Педагогический стаж: 16 лет</a:t>
            </a:r>
          </a:p>
          <a:p>
            <a:pPr>
              <a:buFontTx/>
              <a:buChar char="-"/>
            </a:pP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валификационная категория: высшая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Квалификация: преподаватель дошкольной педагогики и психологии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Педагогическое кредо: учу детей видеть 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прекрасное, быть добрыми и честными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Мировоззрение: жизненно-практическое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Вероисповедание: православная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влечения: животные, люблю готовить</a:t>
            </a: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6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23528" y="1340768"/>
            <a:ext cx="4104456" cy="31683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285728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 на руке                 театр масок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6154" y="342983"/>
            <a:ext cx="8229600" cy="1055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Picture 2" descr="E:\фото для Татьяны Николаевны\115NIKON\DSCN51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lum contrast="10000"/>
          </a:blip>
          <a:stretch>
            <a:fillRect/>
          </a:stretch>
        </p:blipFill>
        <p:spPr bwMode="auto">
          <a:xfrm>
            <a:off x="944880" y="3789039"/>
            <a:ext cx="3063240" cy="26642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3" name="Picture 2" descr="E:\фото для Татьяны Николаевны\115NIKON\DSCN51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4716016" y="1844824"/>
            <a:ext cx="4038600" cy="367712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4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704" t="9877" r="3704" b="7407"/>
          <a:stretch>
            <a:fillRect/>
          </a:stretch>
        </p:blipFill>
        <p:spPr bwMode="auto">
          <a:xfrm>
            <a:off x="683568" y="1628801"/>
            <a:ext cx="3988644" cy="33843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285984" y="201019"/>
            <a:ext cx="4697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 верховых кукол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8" y="201019"/>
            <a:ext cx="5760640" cy="779709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           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2" descr="E:\фото для Татьяны Николаевны\115NIKON\DSCN51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788024" y="1638237"/>
            <a:ext cx="3791082" cy="416702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фото для Татьяны Николаевны\все фото\фото (8)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151975" y="1628800"/>
            <a:ext cx="7067760" cy="46805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420591" y="-24"/>
            <a:ext cx="45305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Формы работы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Участие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Здоровый Ярославль</a:t>
            </a:r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все фото\фото (18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009616" y="1000108"/>
            <a:ext cx="7429552" cy="55721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20459" y="357166"/>
            <a:ext cx="4142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Театральная гостиная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все фото\DSC02938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928662" y="785794"/>
            <a:ext cx="7572428" cy="56793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51648" y="112578"/>
            <a:ext cx="6914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Совместные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праздники,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развлечения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Спектакль Золушка 12.01.2011\фото (16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812971" y="976266"/>
            <a:ext cx="7616681" cy="54531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00297" y="214290"/>
            <a:ext cx="4379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Творческая мастерская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357166"/>
            <a:ext cx="2680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Поход в</a:t>
            </a:r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</a:t>
            </a:r>
          </a:p>
        </p:txBody>
      </p:sp>
      <p:pic>
        <p:nvPicPr>
          <p:cNvPr id="3" name="Picture 2" descr="E:\фото для Татьяны Николаевны\все фото\фото (14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b="11765"/>
          <a:stretch>
            <a:fillRect/>
          </a:stretch>
        </p:blipFill>
        <p:spPr bwMode="auto">
          <a:xfrm>
            <a:off x="857224" y="1000108"/>
            <a:ext cx="7500990" cy="542928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049" y="785794"/>
            <a:ext cx="3637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Формула успеха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00364" y="1571612"/>
            <a:ext cx="2786082" cy="100013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Дети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12298" y="3522293"/>
            <a:ext cx="2571768" cy="100013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Родители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57818" y="3571876"/>
            <a:ext cx="2714644" cy="100013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Педагоги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2786050" y="2571744"/>
            <a:ext cx="1214446" cy="1000132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3"/>
            <a:endCxn id="5" idx="1"/>
          </p:cNvCxnSpPr>
          <p:nvPr/>
        </p:nvCxnSpPr>
        <p:spPr>
          <a:xfrm>
            <a:off x="3684066" y="4022359"/>
            <a:ext cx="1673752" cy="49583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000628" y="2571744"/>
            <a:ext cx="1285884" cy="1000132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85728"/>
            <a:ext cx="4024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остижения детей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994856"/>
            <a:ext cx="792961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  <a:buFontTx/>
              <a:buChar char="-"/>
            </a:pPr>
            <a:r>
              <a:rPr kumimoji="0" lang="ru-RU" sz="28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ребенок понимает устную речь и может выражать свои мысли желания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ребенок проявляет любознательность, задаёт вопросы, касающиеся близких и далёких предметов и явлений, интересуется причинно-следственными связями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1800"/>
              </a:spcAft>
              <a:buFontTx/>
              <a:buChar char="-"/>
            </a:pPr>
            <a:r>
              <a:rPr kumimoji="0" lang="ru-RU" sz="28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ребенок обладает развитым воображением, которое реализуется в разных видах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178" y="1670431"/>
            <a:ext cx="800105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2400"/>
              </a:spcAft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творческие способности ребенка проявляются в придумывании сказок, фантазировании</a:t>
            </a:r>
          </a:p>
          <a:p>
            <a:pPr lvl="0" fontAlgn="base">
              <a:spcBef>
                <a:spcPct val="0"/>
              </a:spcBef>
              <a:spcAft>
                <a:spcPts val="2400"/>
              </a:spcAft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ребенок доводит начатое дело до конца, уверен в своих силах, открыт внешнему миру, положительно относится к себе и другим</a:t>
            </a:r>
          </a:p>
          <a:p>
            <a:pPr lvl="0" fontAlgn="base">
              <a:spcBef>
                <a:spcPct val="0"/>
              </a:spcBef>
              <a:spcAft>
                <a:spcPts val="2400"/>
              </a:spcAft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ребенок способен договариваться, учитывать интересы и чувства других, сопереживать неудачам и радоваться успехам других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43174" y="285728"/>
            <a:ext cx="39357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Достижения детей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(продолжение)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428736"/>
            <a:ext cx="7786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Концепция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42910" y="1196752"/>
            <a:ext cx="804389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Главные основы воспитания закладываются           до 5 лет, а затем воспитание человека продолжается, но, в общем вы начинаете вкушать ягодки, а цветы за которыми вы ухаживали , были до 5 лет</a:t>
            </a:r>
          </a:p>
          <a:p>
            <a:pPr marL="0" indent="0">
              <a:buNone/>
            </a:pPr>
            <a:r>
              <a:rPr lang="ru-RU" sz="28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( педагог и психолог А.С. Макаренко)</a:t>
            </a:r>
          </a:p>
          <a:p>
            <a:pPr marL="0" indent="0">
              <a:buNone/>
            </a:pP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Я стремлюсь, чтоб в моей педагогической                          жизни, распускались лишь яркие, красивые «цветы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5714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Достижения педагога 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E:\фото для Татьяны Николаевны\115NIKON\DSCN517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286116" y="1428736"/>
            <a:ext cx="2552814" cy="362109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" name="Picture 3" descr="E:\фото для Татьяны Николаевны\115NIKON\DSCN517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57158" y="2428868"/>
            <a:ext cx="2632078" cy="37281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5" name="Picture 4" descr="E:\фото для Татьяны Николаевны\115NIKON\DSCN5174.JPG"/>
          <p:cNvPicPr>
            <a:picLocks noChangeAspect="1" noChangeArrowheads="1"/>
          </p:cNvPicPr>
          <p:nvPr/>
        </p:nvPicPr>
        <p:blipFill>
          <a:blip r:embed="rId5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6143636" y="2571744"/>
            <a:ext cx="2539921" cy="362109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115NIKON\DSCN5175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64711" y="428604"/>
            <a:ext cx="2149912" cy="30495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" name="Picture 3" descr="E:\фото для Татьяны Николаевны\115NIKON\DSCN5177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143108" y="3714752"/>
            <a:ext cx="2114698" cy="297814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" name="Picture 4" descr="E:\фото для Татьяны Николаевны\115NIKON\DSCN5178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6215075" y="428604"/>
            <a:ext cx="2149912" cy="30495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5" name="Picture 5" descr="E:\фото для Татьяны Николаевны\115NIKON\DSCN5180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409407" y="428604"/>
            <a:ext cx="2213510" cy="30495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Picture 6" descr="E:\фото для Татьяны Николаевны\115NIKON\DSCN5181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857753" y="3714752"/>
            <a:ext cx="2099549" cy="297814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857232"/>
            <a:ext cx="72866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240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Перспективы развития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3000"/>
              </a:spcAf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образовательной деятельности: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Будем строить свою работу на основе принципа развивающего образования, вкладывая в содержание понятия «занятие» смысл занимательного дела, направленного на освоение детьми одного или нескольких образовательных областей, основанного на одном или нескольких видах детской деятельности, осуществляемых совместно со взрослыми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Перспективы развития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(продолжение)</a:t>
            </a:r>
            <a:endParaRPr lang="ru-RU" sz="31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совместной свободной деятельности: 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рименять театрализованную игру как эффективный  способ воздействия на ребёнка, в котором ярко проявляется принцип обучения «учить- играя» так как игра пронизывает всю жизнь ребёнка. Это норма даже тогда, когда малыш делает серьёзное дело. Вся его жизнь игра.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ладелец\Desktop\рамки\1352139294_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244972"/>
            <a:ext cx="9629826" cy="7362818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1760" y="4950091"/>
            <a:ext cx="6192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Спасибо за внимание!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28604"/>
            <a:ext cx="5485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Принципы работы 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5" y="1988840"/>
            <a:ext cx="849694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Arial" pitchFamily="34" charset="0"/>
              </a:rPr>
              <a:t> 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Принцип интеграции образовательных областей в    соответствии с возрастными возможностями и индивидуальными особенностями детей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-</a:t>
            </a:r>
            <a:r>
              <a:rPr kumimoji="0" lang="ru-RU" sz="24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Принцип активного привлечения ближайшего социального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ок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ружения к работе с ребенком</a:t>
            </a:r>
          </a:p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  Важнейший дидактический принцип развивающего обучения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Л.С.Выготскому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«правильно организованное обучение ведет за собой развитие…» в соответствии с которым главной целью дошкольного образования является развитие ребёнка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04856" cy="105273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Приоритетные направления</a:t>
            </a: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работе</a:t>
            </a:r>
            <a:r>
              <a:rPr lang="ru-RU" sz="3200" dirty="0" smtClean="0">
                <a:solidFill>
                  <a:srgbClr val="002060"/>
                </a:solidFill>
              </a:rPr>
              <a:t>: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23528" y="2492896"/>
            <a:ext cx="4104456" cy="3240360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 Речевое развитие</a:t>
            </a:r>
          </a:p>
          <a:p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оциально -        коммуникативное   развитие 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Взаимодействие с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одителями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Татьяна\Desktop\фото утренники\фото (164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28800"/>
            <a:ext cx="5039742" cy="452256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0766" y="285728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321985"/>
            <a:ext cx="9144000" cy="144672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Тема по самообразованию «Театрализованная деятельность дошкольников» 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Превращается рука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котёнка и щенка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Чтоб рука артисткой стала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Нужно очень , очень мало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Специальные перчатки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 , талант и всё в порядке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Татьяна\Desktop\фото утренники\19 ноября 2013 (7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556792"/>
            <a:ext cx="5245422" cy="417646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ля Татьяны Николаевны\занавесы\10.png"/>
          <p:cNvPicPr>
            <a:picLocks noChangeAspect="1" noChangeArrowheads="1"/>
          </p:cNvPicPr>
          <p:nvPr/>
        </p:nvPicPr>
        <p:blipFill>
          <a:blip r:embed="rId3" cstate="print"/>
          <a:srcRect l="5368" r="8132" b="6061"/>
          <a:stretch>
            <a:fillRect/>
          </a:stretch>
        </p:blipFill>
        <p:spPr bwMode="auto">
          <a:xfrm>
            <a:off x="-7818" y="-31613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91680" y="2571744"/>
            <a:ext cx="5832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Самый верный путь к эмоциональным струнам души ребёнка- это театрализованная игра.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Именно она служит для меня тем золотым ключиком, которым я могу приоткрыть любое детское сердце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357166"/>
            <a:ext cx="5470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Практическая значимость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E:\фото для Татьяны Николаевны\115NIKON\DSCN5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628800"/>
            <a:ext cx="6715172" cy="50405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3257" y="886355"/>
            <a:ext cx="9145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Образовательная деятельность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фото для Татьяны Николаевны\все фото\фото (47).JPG"/>
          <p:cNvPicPr>
            <a:picLocks noChangeAspect="1" noChangeArrowheads="1"/>
          </p:cNvPicPr>
          <p:nvPr/>
        </p:nvPicPr>
        <p:blipFill>
          <a:blip r:embed="rId3" cstate="print"/>
          <a:srcRect b="11974"/>
          <a:stretch>
            <a:fillRect/>
          </a:stretch>
        </p:blipFill>
        <p:spPr bwMode="auto">
          <a:xfrm>
            <a:off x="857224" y="1142984"/>
            <a:ext cx="7500990" cy="507209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000363" y="458079"/>
            <a:ext cx="3669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Игра-инсценировка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870</Words>
  <Application>Microsoft Office PowerPoint</Application>
  <PresentationFormat>Экран (4:3)</PresentationFormat>
  <Paragraphs>162</Paragraphs>
  <Slides>34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                                                                            Горжусь профессией      своей за то,                                                                       что детство проживаю многократно                                                                                                       (Каралашвили Е.А.)                                                                                                                                           </vt:lpstr>
      <vt:lpstr>Досье</vt:lpstr>
      <vt:lpstr>Концепция</vt:lpstr>
      <vt:lpstr>Презентация PowerPoint</vt:lpstr>
      <vt:lpstr>Приоритетные направления в работе:</vt:lpstr>
      <vt:lpstr>                  Тема по самообразованию «Театрализованная деятельность дошкольников»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 взрослых</vt:lpstr>
      <vt:lpstr>Утренники и выпускные</vt:lpstr>
      <vt:lpstr>Сезонные праздники</vt:lpstr>
      <vt:lpstr>Тематические дни</vt:lpstr>
      <vt:lpstr>Праздники и развлечения</vt:lpstr>
      <vt:lpstr>Презентация PowerPoint</vt:lpstr>
      <vt:lpstr>Презентация PowerPoint</vt:lpstr>
      <vt:lpstr>             </vt:lpstr>
      <vt:lpstr>     </vt:lpstr>
      <vt:lpstr>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развития (продолжение)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Кузнецова</dc:creator>
  <cp:lastModifiedBy>Windows User</cp:lastModifiedBy>
  <cp:revision>106</cp:revision>
  <dcterms:created xsi:type="dcterms:W3CDTF">2013-12-07T07:39:46Z</dcterms:created>
  <dcterms:modified xsi:type="dcterms:W3CDTF">2015-09-10T10:20:29Z</dcterms:modified>
</cp:coreProperties>
</file>