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97" r:id="rId11"/>
    <p:sldId id="298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301" r:id="rId24"/>
    <p:sldId id="275" r:id="rId25"/>
    <p:sldId id="299" r:id="rId26"/>
    <p:sldId id="276" r:id="rId27"/>
    <p:sldId id="302" r:id="rId28"/>
    <p:sldId id="278" r:id="rId29"/>
    <p:sldId id="279" r:id="rId30"/>
    <p:sldId id="280" r:id="rId31"/>
    <p:sldId id="281" r:id="rId32"/>
    <p:sldId id="282" r:id="rId33"/>
    <p:sldId id="283" r:id="rId34"/>
    <p:sldId id="300" r:id="rId35"/>
    <p:sldId id="284" r:id="rId36"/>
    <p:sldId id="285" r:id="rId37"/>
    <p:sldId id="287" r:id="rId38"/>
    <p:sldId id="28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04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86923" autoAdjust="0"/>
  </p:normalViewPr>
  <p:slideViewPr>
    <p:cSldViewPr>
      <p:cViewPr varScale="1">
        <p:scale>
          <a:sx n="43" d="100"/>
          <a:sy n="43" d="100"/>
        </p:scale>
        <p:origin x="-7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ru-RU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Диаграмма мониторинга </a:t>
            </a:r>
            <a:r>
              <a:rPr lang="ru-RU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образовательного </a:t>
            </a:r>
            <a:r>
              <a:rPr lang="ru-RU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процесса </a:t>
            </a:r>
            <a:r>
              <a:rPr lang="ru-RU" sz="28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начало учебного года</a:t>
            </a:r>
            <a:endParaRPr lang="ru-RU" sz="28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Мониторинг образовательного процесса</c:v>
                </c:pt>
              </c:strCache>
            </c:strRef>
          </c:tx>
          <c:spPr>
            <a:solidFill>
              <a:srgbClr val="FF0000"/>
            </a:solidFill>
          </c:spPr>
          <c:explosion val="17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Lbls>
            <c:dLbl>
              <c:idx val="1"/>
              <c:layout>
                <c:manualLayout>
                  <c:x val="-0.23318453543079681"/>
                  <c:y val="-0.12121826424936005"/>
                </c:manualLayout>
              </c:layout>
              <c:showVal val="1"/>
            </c:dLbl>
            <c:dLbl>
              <c:idx val="2"/>
              <c:layout>
                <c:manualLayout>
                  <c:x val="0.14907105069148421"/>
                  <c:y val="3.9119944601047611E-2"/>
                </c:manualLayout>
              </c:layout>
              <c:showVal val="1"/>
            </c:dLbl>
            <c:txPr>
              <a:bodyPr/>
              <a:lstStyle/>
              <a:p>
                <a:pPr>
                  <a:defRPr sz="4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ниже среднего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1">
                  <c:v>0.65000000000000091</c:v>
                </c:pt>
                <c:pt idx="2">
                  <c:v>0.35000000000000031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3200">
                <a:solidFill>
                  <a:schemeClr val="tx2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3200">
                <a:solidFill>
                  <a:schemeClr val="tx2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3200">
                <a:solidFill>
                  <a:schemeClr val="tx2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3035484579193446"/>
          <c:y val="0.31397906078807264"/>
          <c:w val="0.36674016924502828"/>
          <c:h val="0.49380050508031764"/>
        </c:manualLayout>
      </c:layout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Диаграмма мониторинга образовательного</a:t>
            </a:r>
            <a:r>
              <a:rPr lang="ru-RU" sz="3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процесса </a:t>
            </a:r>
          </a:p>
          <a:p>
            <a:pPr algn="ctr">
              <a:defRPr/>
            </a:pPr>
            <a:r>
              <a:rPr lang="ru-RU" sz="3200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конец учебного года</a:t>
            </a:r>
            <a:endParaRPr lang="ru-RU" sz="3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785961190059849"/>
          <c:y val="1.244165890584370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6836579013011746E-2"/>
          <c:y val="0.30283062876664152"/>
          <c:w val="0.73051236516059159"/>
          <c:h val="0.697169371233358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Диаграмма мониторинга образовательного процесса конец учебного года</c:v>
                </c:pt>
              </c:strCache>
            </c:strRef>
          </c:tx>
          <c:explosion val="28"/>
          <c:dPt>
            <c:idx val="0"/>
            <c:explosion val="3"/>
            <c:spPr>
              <a:solidFill>
                <a:srgbClr val="FF0000"/>
              </a:solidFill>
            </c:spPr>
          </c:dPt>
          <c:dPt>
            <c:idx val="1"/>
            <c:explosion val="5"/>
            <c:spPr>
              <a:solidFill>
                <a:srgbClr val="92D050"/>
              </a:solidFill>
            </c:spPr>
          </c:dPt>
          <c:dPt>
            <c:idx val="2"/>
            <c:explosion val="4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-0.17892173368250541"/>
                  <c:y val="-6.3873737341369738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>
                        <a:latin typeface="Arial" pitchFamily="34" charset="0"/>
                        <a:cs typeface="Arial" pitchFamily="34" charset="0"/>
                      </a:rPr>
                      <a:t>55</a:t>
                    </a:r>
                    <a:r>
                      <a:rPr lang="ru-RU" sz="2800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 sz="28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139294036610591"/>
                  <c:y val="-7.8260464799369378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>
                        <a:latin typeface="Arial" pitchFamily="34" charset="0"/>
                        <a:cs typeface="Arial" pitchFamily="34" charset="0"/>
                      </a:rPr>
                      <a:t>30</a:t>
                    </a:r>
                    <a:r>
                      <a:rPr lang="ru-RU" sz="2800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 sz="28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7.6274481318015577E-2"/>
                  <c:y val="9.3973643671806523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>
                        <a:latin typeface="Arial" pitchFamily="34" charset="0"/>
                        <a:cs typeface="Arial" pitchFamily="34" charset="0"/>
                      </a:rPr>
                      <a:t>15</a:t>
                    </a:r>
                    <a:r>
                      <a:rPr lang="ru-RU" sz="2800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 sz="28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ниже среднего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30</c:v>
                </c:pt>
                <c:pt idx="2">
                  <c:v>15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2800">
              <a:solidFill>
                <a:schemeClr val="tx2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6A2EA-1D42-47FF-B7AF-BEA1F1AC8311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8860-6133-4136-8E78-49009FC6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Уважаемые члены жюри, мною представлен опыт работы по данному направлению.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того, чтобы определить место работы по формированию связной речи детей среднего дошкольного возраста в театрализованных играх, нами были изучены педагогические условия.</a:t>
            </a:r>
          </a:p>
          <a:p>
            <a:r>
              <a:rPr lang="ru-RU" dirty="0" smtClean="0"/>
              <a:t>На наш взгляд, выбор педагогической технологии в качестве условия развития связной речи вполне закономерен</a:t>
            </a:r>
            <a:r>
              <a:rPr lang="ru-RU" baseline="0" dirty="0" smtClean="0"/>
              <a:t> и целесообразен, потому что формирование связной речи в дошкольном возрасте – это последовательный и поэтапный процесс.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Сущность педагогической технологии заключается в том, что она позволяет воспитателю детского сада соединить содержание своей профессиональной деятельности с оптимальной формой его реализации. Вся работа осуществляется нами поэтапно.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первом этапе нашей педагогической технологии определили условия</a:t>
            </a:r>
            <a:r>
              <a:rPr lang="ru-RU" baseline="0" dirty="0" smtClean="0"/>
              <a:t> ее реализации: провели мониторинг качества предметно-пространственной среды для организации театрализованных игр детей 5-го года жизни.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успешной театрально-игровой деятельности важно иметь пространство взаимодействия воспитателя с детьми. Оно представляет собой центр театрализованной игры в группе,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котором обязательно наличие ширмы, занавеса.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различных видов театра: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настольный театр: театр плоскостной картинки;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стендовый театр: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фланелеграф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 на руке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пальчиковый театр,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 на руке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варежковый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 верховых кукол: бибабо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 верховых кукол: на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гапите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основу работы было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взято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научное предположение о том, что театрализованная игра, стимулирующая развитие компонентов связной речи ребенка, является процессуальной. Важнейшим в детском театре является процесс репетиции, а не конечный результат, поскольку во время работы над образом происходит развитие личности ребенка, формируется символическое мышление, усваиваются социальные нормы поведения, формируются компоненты связной речи.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 масок.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отобрали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художественные произведения, содержание которых соответствует поставленным задачам формирования связной речи детей; сюжеты литературных произведений являются материалом для детских инсценировок.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Задачи первого этапа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изучение особенностей развития связной речи детей, организация мониторинга образовательного процесса.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первом этапе мы использовали диагностическую методику развития связной речи детей 5 года жизни, разработанную Оксаной Семеновной Ушаковой. 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Проведенный мониторинг составил основу дальнейшего обучения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подготовка к игре</a:t>
            </a:r>
          </a:p>
          <a:p>
            <a:pPr>
              <a:buFontTx/>
              <a:buChar char="-"/>
            </a:pPr>
            <a:r>
              <a:rPr lang="ru-RU" dirty="0" smtClean="0"/>
              <a:t>Репетиция</a:t>
            </a:r>
            <a:r>
              <a:rPr lang="ru-RU" baseline="0" dirty="0" smtClean="0"/>
              <a:t> всей игры</a:t>
            </a:r>
          </a:p>
          <a:p>
            <a:pPr>
              <a:buFontTx/>
              <a:buChar char="-"/>
            </a:pPr>
            <a:r>
              <a:rPr lang="ru-RU" dirty="0" smtClean="0"/>
              <a:t>Достижение игровой цели</a:t>
            </a:r>
          </a:p>
          <a:p>
            <a:pPr>
              <a:buFontTx/>
              <a:buChar char="-"/>
            </a:pPr>
            <a:r>
              <a:rPr lang="ru-RU" dirty="0" smtClean="0"/>
              <a:t>Осознание результатов игры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второго этапа: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Формировать интегративные навыки связной речи у детей дошкольного возраста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Активизировать познавательный интерес детей к связной речи средствами театрализованной игры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Второй этап педагогической</a:t>
            </a:r>
            <a:r>
              <a:rPr lang="ru-RU" baseline="0" dirty="0" smtClean="0"/>
              <a:t> технологии 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еализуется воспитателем детского сада в совместной деятельности с детьми и родителями в течение учебного года. Предполагает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подготовку к игре и занимает 3 недели (определение темы и цели игры, знакомство детей с содержанием игры, изготовление костюмов, кукол, атрибутов, распределение ролей, работу над ролью, работа над этюдами).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 время подготовки к игре педагог 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рганизует творческие группы детей: группа режиссеров отбирает претендентов на роли. Группа актеров репетирует роли для постановки. Группа художников-декораторов рисует пригласительные билеты, афиши, элементы декораций. Группа костюмеров готовит элементы костюмов.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Группы могут быть мигрирующими, нестойкими. Дети могут переходить из одной группы в другие, пробовать себя во всем. Объединять детей в группы можно в подготовительный период к спектаклю. 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репетицию всей инсценировки (занимает одну неделю)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достижение игровой цели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осознание результатов игры (рефлексия). Прекрасно развивает рефлексию такой методический прием как «Дневник наших встреч», который запечатлевает страницы общения взрослых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детьми в театрально-игровой деятельности; методический прием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«Незаконченное предложение» позволяет взрослому размышлять о том, как протекала совместная деятельность в игре-драматизации;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«Книга добрых поступков», в которой записываются добрые дела детей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втором этапе педагог использует в работе с детьми метод творческого проекта. Участники творческого проекта (взрослые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дети) договариваются о планируемых результатах и форме их представления (спектакль, праздник).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Благодаря проектной деятельности создаются условия, при которых дети самостоятельно находят способ решения проблемы.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третьем этапе нашей педагогической технологии мы</a:t>
            </a:r>
          </a:p>
          <a:p>
            <a:r>
              <a:rPr lang="ru-RU" dirty="0" smtClean="0"/>
              <a:t>Задачи третьего этапа: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поддержка самостоятельной театрально-игровой деятельности детей,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условий для поддержания интереса дошкольников к театрализованной игре, изучение особенностей развития связной речи у детей средней группы в условиях использования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пед.технологии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 поставленными задачами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мы использовали в своей работе разнообразные методы и приемы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игры-этюды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основе сюжетов предложенной художественной литературы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игры-фантазирования (с помощью разнообразных вопросов взрослого детям предлагается сочинить жизнь героев до описанных в сказке событий)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игры-импровизации (детям предлагается импровизировать под музыку, создавая той или иной образ конкретного персонажа).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проблемные театрализованные ситуации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театрализованные игры-экспериментирования.</a:t>
            </a:r>
          </a:p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начала нашего обучения в отдельных семьях родители практически не уделяли внимание театрализованной игре: считали, что гораздо важнее научить ребенка читать, считать, писать. В процессе работы мы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объясняли родителям значение творческой игры для развития ребенка-дошкольника; убеждали в важности использования театрализованных игр.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Использовали 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своей технологии такие ф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ормы работы с родителями как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театральная гостиная, в которой проводится тренинги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креативности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готовности к организации творческой деятельности;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творческая мастерская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(привлекали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совместному изготовлению с детьми костюмов, декораций, игрушек, масок и т.д.);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поход в театр;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совместные праздники, досуги, развлечения, драматические спектакли. </a:t>
            </a:r>
          </a:p>
          <a:p>
            <a:pPr>
              <a:buFontTx/>
              <a:buNone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последние 20 лет число речевых нарушений у детей возросло более, чем в 6 раз. А ведь речь это не только внешне выраженное средство общение – это серьезная внутренняя работа, это средство мышления  воображения, это средство осознания своих переживаний и чувств, своего поведения, в конечном итоге, себя самого.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Исследование, проведенное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А.Г.Арушановой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показало, что театрализованные игры детей способствуют активизации разных сторон речи – словаря, грамматического строя, диалога, монолога, совершенствованию звуковой культуры. При этом автор отмечает, что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«Интенсивному речевому развитию служит именно самостоятельная игровая деятельность».</a:t>
            </a:r>
            <a:endParaRPr lang="ru-RU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Итак, в процессе нашей работы по формированию связной речи через театрализованную игру родители и педагоги заметили, что дети стали: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более внимательны и наблюдательны;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чаще высказывать свое мнение, выражать свои мысли и желания;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любознательными, у них возрос интерес к художественной литературе;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увереннее себя чувствовать в публичных выступлениях;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 удовольствием участвовать в различного рода сочинительствах;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выразительно читать стихотворный текст, строить простейший диалог;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сочинять этюды по сказкам;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составлять предложения с заданными словами.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Перспективу дальнейшего</a:t>
            </a:r>
            <a:r>
              <a:rPr lang="ru-RU" baseline="0" dirty="0" smtClean="0"/>
              <a:t> развития представляю на слайде.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 искренне надеюсь, что мой опыт в организации театрализованной игры окажется полезным всем тем, кто занимается театрально-игровой деятельностью с детьми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Особое место среди видов детской деятельности в формировании связной речи у дошкольников занимает театрализованная игра.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для ребенка, а театральная особенно, путь к познанию мира.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 театрализованными играми ученые понимают «игры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театр», «сюжетами которых служат хорошо известные сказки, театральные представления по готовым сценариям».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Исходя</a:t>
            </a:r>
            <a:r>
              <a:rPr lang="ru-RU" baseline="0" dirty="0" smtClean="0"/>
              <a:t> из актуальности темы мы сформулировали цель и задачи работы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Театрализованная игра организационно может пронизывать все режимные моменты:</a:t>
            </a:r>
            <a:r>
              <a:rPr lang="ru-RU" baseline="0" dirty="0" smtClean="0"/>
              <a:t> </a:t>
            </a:r>
            <a:r>
              <a:rPr lang="ru-RU" dirty="0" smtClean="0"/>
              <a:t>включаться в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епосредственно образовательную деятельность по социально-коммуникативному развитию, познавательному развитию, художественно-эстетическому развитию, физическому развитию, речевому развитию. Педагог включает театрализованную игру как игровой прием, например, вводится персонаж, который позволяет более доступно объяснить детям тот или иной материал; в совместную деятельность детей и взрослых в свободное время, осуществляться в самостоятельной деятельности детей.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Продукты театрализованной игры –  инсценировки, драматизации, спектакли – могут вноситься в содержание праздников и развлечений.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7392-13E1-4E9E-BAE1-E76EC57AF7E8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0042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Конкурс профессионального мастерства педагогов дошкольного образования «Золотой фонд»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2714620"/>
            <a:ext cx="507206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Завьялова Татьяна </a:t>
            </a:r>
            <a:r>
              <a:rPr lang="ru-RU" sz="24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Николаевна </a:t>
            </a:r>
          </a:p>
          <a:p>
            <a:pPr algn="ctr"/>
            <a:endParaRPr lang="ru-RU" sz="2000" b="1" dirty="0" smtClean="0">
              <a:solidFill>
                <a:srgbClr val="1A3D68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20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МДОУ </a:t>
            </a:r>
            <a:r>
              <a:rPr lang="ru-RU" sz="2000" b="1" dirty="0" err="1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0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/с №192</a:t>
            </a:r>
          </a:p>
          <a:p>
            <a:pPr algn="ctr"/>
            <a:r>
              <a:rPr lang="ru-RU" sz="20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высшей квалификационной категории</a:t>
            </a:r>
          </a:p>
        </p:txBody>
      </p:sp>
      <p:pic>
        <p:nvPicPr>
          <p:cNvPr id="6" name="Picture 2" descr="E:\фото для Татьяны Николаевны\115NIKON\DSCN5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2844790" cy="40489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643438" y="5957848"/>
            <a:ext cx="2314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Ярославль </a:t>
            </a:r>
            <a:r>
              <a:rPr lang="ru-RU" sz="20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для Татьяны Николаевны\все фото\фото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7715304" cy="54627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71736" y="285728"/>
            <a:ext cx="507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Игра-драматизация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для Татьяны Николаевны\все фото\фото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429552" cy="55721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43108" y="357166"/>
            <a:ext cx="5502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Драматический спектакль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2714620"/>
            <a:ext cx="3143272" cy="150019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Этапы педагогической технологии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571480"/>
            <a:ext cx="3071834" cy="114300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этап. 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Подготовительный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2643182"/>
            <a:ext cx="3857652" cy="164307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этап.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 активизации познавательного интереса к связной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57752" y="4786322"/>
            <a:ext cx="3143272" cy="135732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этап.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 развития компонентов речи</a:t>
            </a:r>
          </a:p>
        </p:txBody>
      </p:sp>
      <p:cxnSp>
        <p:nvCxnSpPr>
          <p:cNvPr id="8" name="Прямая со стрелкой 7"/>
          <p:cNvCxnSpPr>
            <a:stCxn id="3" idx="2"/>
            <a:endCxn id="4" idx="0"/>
          </p:cNvCxnSpPr>
          <p:nvPr/>
        </p:nvCxnSpPr>
        <p:spPr>
          <a:xfrm rot="16200000" flipH="1">
            <a:off x="5911462" y="2125256"/>
            <a:ext cx="928694" cy="10715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2" idx="0"/>
            <a:endCxn id="3" idx="1"/>
          </p:cNvCxnSpPr>
          <p:nvPr/>
        </p:nvCxnSpPr>
        <p:spPr>
          <a:xfrm rot="5400000" flipH="1" flipV="1">
            <a:off x="2678893" y="607199"/>
            <a:ext cx="1571636" cy="264320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2"/>
            <a:endCxn id="5" idx="0"/>
          </p:cNvCxnSpPr>
          <p:nvPr/>
        </p:nvCxnSpPr>
        <p:spPr>
          <a:xfrm rot="5400000">
            <a:off x="6179355" y="4536289"/>
            <a:ext cx="500066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3"/>
            <a:endCxn id="4" idx="1"/>
          </p:cNvCxnSpPr>
          <p:nvPr/>
        </p:nvCxnSpPr>
        <p:spPr>
          <a:xfrm>
            <a:off x="3714744" y="3464719"/>
            <a:ext cx="785818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" idx="2"/>
            <a:endCxn id="5" idx="1"/>
          </p:cNvCxnSpPr>
          <p:nvPr/>
        </p:nvCxnSpPr>
        <p:spPr>
          <a:xfrm rot="16200000" flipH="1">
            <a:off x="2875348" y="3482578"/>
            <a:ext cx="1250165" cy="27146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393273" cy="45243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3" descr="E:\фото для Татьяны Николаевны\115NIKON\DSCN5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643050"/>
            <a:ext cx="3393273" cy="45243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500042"/>
            <a:ext cx="764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Предметно-пространственная 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115NIKON\DSCN514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000496" y="2857496"/>
            <a:ext cx="4703999" cy="352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4" descr="E:\фото для Татьяны Николаевны\115NIKON\DSCN513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596" y="500042"/>
            <a:ext cx="4643470" cy="38478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082824" y="857232"/>
            <a:ext cx="40611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Предметно-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пространственная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среда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357166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Виды кукольного театра </a:t>
            </a:r>
            <a:endParaRPr lang="ru-RU" sz="32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E:\фото для Татьяны Николаевны\115NIKON\DSCN51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928662" y="1071546"/>
            <a:ext cx="7239008" cy="5429256"/>
          </a:xfrm>
          <a:prstGeom prst="rect">
            <a:avLst/>
          </a:prstGeom>
          <a:noFill/>
          <a:ln w="76200">
            <a:solidFill>
              <a:srgbClr val="0070C0">
                <a:alpha val="42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4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971560"/>
            <a:ext cx="7449033" cy="55292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786050" y="285728"/>
            <a:ext cx="3743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Стендовый театр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6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00100" y="1071546"/>
            <a:ext cx="7048507" cy="52863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285728"/>
            <a:ext cx="292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 на руке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5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85786" y="892282"/>
            <a:ext cx="7786742" cy="567999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285728"/>
            <a:ext cx="292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 на руке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4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704" t="9877" r="3704" b="7407"/>
          <a:stretch>
            <a:fillRect/>
          </a:stretch>
        </p:blipFill>
        <p:spPr bwMode="auto">
          <a:xfrm>
            <a:off x="500034" y="928670"/>
            <a:ext cx="8103415" cy="54292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5984" y="201019"/>
            <a:ext cx="4697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 верховых кукол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занавесы\10.png"/>
          <p:cNvPicPr>
            <a:picLocks noChangeAspect="1" noChangeArrowheads="1"/>
          </p:cNvPicPr>
          <p:nvPr/>
        </p:nvPicPr>
        <p:blipFill>
          <a:blip r:embed="rId2" cstate="print"/>
          <a:srcRect l="5368" r="8132" b="6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2571744"/>
            <a:ext cx="5715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Театрализованная игра </a:t>
            </a:r>
            <a:endParaRPr lang="ru-RU" sz="3200" b="1" dirty="0" smtClean="0">
              <a:solidFill>
                <a:srgbClr val="1A3D68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b="1" dirty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интегративное средство формирования связной речи </a:t>
            </a:r>
            <a:r>
              <a:rPr lang="ru-RU" sz="32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детей </a:t>
            </a:r>
          </a:p>
          <a:p>
            <a:pPr algn="ctr"/>
            <a:r>
              <a:rPr lang="ru-RU" sz="32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5-го года жизни</a:t>
            </a:r>
            <a:endParaRPr lang="ru-RU" sz="3200" dirty="0">
              <a:solidFill>
                <a:srgbClr val="1A3D6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6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000233" y="877877"/>
            <a:ext cx="4929222" cy="583727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43108" y="214290"/>
            <a:ext cx="4697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 верховых кукол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5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14348" y="785794"/>
            <a:ext cx="7620011" cy="57150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143240" y="142852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 масок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500034" y="428604"/>
          <a:ext cx="8143932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85728"/>
            <a:ext cx="72928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Содержание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театрально-игровой деятельности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2143116"/>
            <a:ext cx="707236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  <a:buFontTx/>
              <a:buChar char="-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к игре</a:t>
            </a:r>
          </a:p>
          <a:p>
            <a:pPr>
              <a:spcBef>
                <a:spcPts val="3000"/>
              </a:spcBef>
              <a:buFontTx/>
              <a:buChar char="-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репетиция всей игры</a:t>
            </a:r>
          </a:p>
          <a:p>
            <a:pPr>
              <a:spcBef>
                <a:spcPts val="3000"/>
              </a:spcBef>
              <a:buFontTx/>
              <a:buChar char="-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достижение игровой цели</a:t>
            </a:r>
          </a:p>
          <a:p>
            <a:pPr>
              <a:spcBef>
                <a:spcPts val="3000"/>
              </a:spcBef>
              <a:buFontTx/>
              <a:buChar char="-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осознание результатов игры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для Татьяны Николаевны\все фото\фото (53).JPG"/>
          <p:cNvPicPr>
            <a:picLocks noChangeAspect="1" noChangeArrowheads="1"/>
          </p:cNvPicPr>
          <p:nvPr/>
        </p:nvPicPr>
        <p:blipFill>
          <a:blip r:embed="rId3"/>
          <a:srcRect b="11111"/>
          <a:stretch>
            <a:fillRect/>
          </a:stretch>
        </p:blipFill>
        <p:spPr bwMode="auto">
          <a:xfrm>
            <a:off x="892943" y="1357298"/>
            <a:ext cx="7608147" cy="507209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571604" y="214290"/>
            <a:ext cx="58330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Методический прием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«Книга </a:t>
            </a: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добрых поступков»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все фото\фото (8)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868840" y="1071546"/>
            <a:ext cx="7632250" cy="5500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43108" y="-24"/>
            <a:ext cx="50854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Участие в проекте </a:t>
            </a:r>
            <a:endParaRPr lang="ru-RU" sz="32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Здоровый Ярославль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142984"/>
            <a:ext cx="814393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игры-этюды на основе сюжетов предложенной художественной литературы</a:t>
            </a:r>
          </a:p>
          <a:p>
            <a:pPr>
              <a:spcAft>
                <a:spcPts val="3000"/>
              </a:spcAft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беседы-драматизации с детьми</a:t>
            </a:r>
          </a:p>
          <a:p>
            <a:pPr>
              <a:spcAft>
                <a:spcPts val="3000"/>
              </a:spcAft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игры-фантазирования</a:t>
            </a:r>
          </a:p>
          <a:p>
            <a:pPr>
              <a:spcAft>
                <a:spcPts val="3000"/>
              </a:spcAft>
              <a:buFontTx/>
              <a:buChar char="-"/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игры-импровизации</a:t>
            </a:r>
          </a:p>
          <a:p>
            <a:pPr>
              <a:spcAft>
                <a:spcPts val="3000"/>
              </a:spcAft>
              <a:buFontTx/>
              <a:buChar char="-"/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проблемные театрализованные ситуации</a:t>
            </a:r>
          </a:p>
          <a:p>
            <a:pPr>
              <a:spcAft>
                <a:spcPts val="3000"/>
              </a:spcAft>
            </a:pPr>
            <a:r>
              <a:rPr lang="ru-RU" sz="2800" spc="-4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театрализованные </a:t>
            </a:r>
            <a:r>
              <a:rPr lang="ru-RU" sz="2800" spc="-4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игры-экспериментирования</a:t>
            </a:r>
            <a:endParaRPr lang="ru-RU" sz="2800" spc="-4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500042"/>
            <a:ext cx="3906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Методы и приемы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42910" y="500042"/>
          <a:ext cx="7929618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785794"/>
            <a:ext cx="363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Формула успеха 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00364" y="1571612"/>
            <a:ext cx="2786082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Дети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1538" y="3571876"/>
            <a:ext cx="2571768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Родители 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57818" y="3571876"/>
            <a:ext cx="2714644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Педагоги 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786050" y="2571744"/>
            <a:ext cx="1214446" cy="100013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3"/>
            <a:endCxn id="5" idx="1"/>
          </p:cNvCxnSpPr>
          <p:nvPr/>
        </p:nvCxnSpPr>
        <p:spPr>
          <a:xfrm>
            <a:off x="3643306" y="4071942"/>
            <a:ext cx="1714512" cy="1588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000628" y="2571744"/>
            <a:ext cx="1285884" cy="100013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все фото\фото (18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00100" y="1000108"/>
            <a:ext cx="7429552" cy="55721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20459" y="357166"/>
            <a:ext cx="4694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Театральная гостиная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714356"/>
            <a:ext cx="435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Принципы работы</a:t>
            </a:r>
            <a:endParaRPr 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34" y="1714488"/>
            <a:ext cx="8143932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240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Принцип целостности формирования связной речи у детей пятого года жизни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240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Деятельностный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принцип формирования связной речи дошкольников.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240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 Принцип комплексности методов в формировании связной речи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Спектакль Золушка 12.01.2011\фото (16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812971" y="976266"/>
            <a:ext cx="7616681" cy="54531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00298" y="214290"/>
            <a:ext cx="4959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Творческая мастерская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все фото\DSC0293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785794"/>
            <a:ext cx="7572428" cy="56793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51648" y="142852"/>
            <a:ext cx="7863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Совместные праздники, развлечения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357166"/>
            <a:ext cx="3028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Поход в театр</a:t>
            </a:r>
          </a:p>
        </p:txBody>
      </p:sp>
      <p:pic>
        <p:nvPicPr>
          <p:cNvPr id="3" name="Picture 2" descr="E:\фото для Татьяны Николаевны\все фото\фото (14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11765"/>
          <a:stretch>
            <a:fillRect/>
          </a:stretch>
        </p:blipFill>
        <p:spPr bwMode="auto">
          <a:xfrm>
            <a:off x="857224" y="1000108"/>
            <a:ext cx="7500990" cy="54292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285728"/>
            <a:ext cx="3935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остижения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детей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994856"/>
            <a:ext cx="79296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ребенок понимает устную речь и может выражать свои мысли желания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ребенок проявляет любознательность, задаёт вопросы, касающиеся близких и далёких предметов и явлений, интересуется причинно-следственными связями</a:t>
            </a:r>
            <a:endParaRPr lang="ru-RU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ребенок обладает развитым воображением, которое реализуется в разных видах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428736"/>
            <a:ext cx="80010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творческие способности ребенка проявляются в придумывании сказок, фантазировании</a:t>
            </a:r>
          </a:p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ребенок доводит начатое дело до конца, уверен в своих силах, открыт внешнему миру, положительно относится к себе и другим</a:t>
            </a:r>
          </a:p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ребенок способен договариваться, учитывать интересы и чувства других, сопереживать неудачам и радоваться успехам других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285728"/>
            <a:ext cx="39357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остижения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детей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продолжение)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5714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Достижения педагога </a:t>
            </a:r>
            <a:endParaRPr lang="ru-RU" sz="32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E:\фото для Татьяны Николаевны\115NIKON\DSCN517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86116" y="1428736"/>
            <a:ext cx="2552814" cy="36210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3" descr="E:\фото для Татьяны Николаевны\115NIKON\DSCN517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57158" y="2428868"/>
            <a:ext cx="2632078" cy="37281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4" descr="E:\фото для Татьяны Николаевны\115NIKON\DSCN5174.JPG"/>
          <p:cNvPicPr>
            <a:picLocks noChangeAspect="1" noChangeArrowheads="1"/>
          </p:cNvPicPr>
          <p:nvPr/>
        </p:nvPicPr>
        <p:blipFill>
          <a:blip r:embed="rId5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6143636" y="2571744"/>
            <a:ext cx="2539921" cy="36210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75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64711" y="428604"/>
            <a:ext cx="2149912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3" descr="E:\фото для Татьяны Николаевны\115NIKON\DSCN5177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43108" y="3714752"/>
            <a:ext cx="2114698" cy="29781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4" descr="E:\фото для Татьяны Николаевны\115NIKON\DSCN517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215075" y="428604"/>
            <a:ext cx="2149912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5" descr="E:\фото для Татьяны Николаевны\115NIKON\DSCN5180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09407" y="428604"/>
            <a:ext cx="2213510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6" descr="E:\фото для Татьяны Николаевны\115NIKON\DSCN5181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57753" y="3714752"/>
            <a:ext cx="2099549" cy="29781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857232"/>
            <a:ext cx="728667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240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Перспективы развития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30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разрабатываем программу по театрально-игровой деятельности «Наш театр» для внедрения в образовательный процесс в рамках дополнительного образования дошкольников</a:t>
            </a:r>
          </a:p>
          <a:p>
            <a:pPr lvl="0" eaLnBrk="0" fontAlgn="base" hangingPunct="0">
              <a:spcBef>
                <a:spcPct val="0"/>
              </a:spcBef>
              <a:spcAft>
                <a:spcPts val="30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собираем коллекцию сюжетных и образных кукол в «Музей кукол»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елец\Desktop\рамки\1352139294_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728" y="4857760"/>
            <a:ext cx="6500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Спасибо за внимание!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6562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Принципы </a:t>
            </a: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(продолжение)</a:t>
            </a:r>
            <a:endParaRPr lang="ru-RU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285860"/>
            <a:ext cx="77867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Принцип интеграции образовательных областей в соответствии с возрастными возможностями и индивидуальными особенностями детей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Принцип развивающего обучения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Принцип активного привлечения ближайшего социального окружения к работе с ребенком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857232"/>
            <a:ext cx="75009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 темы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Театрализованная игра интегративна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Ориентирована на всестороннее развитие личности ребенка, его неповторимой индивидуальности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Становление связной речи детей – актуальная задача на рубеже подготовки детей к школьному обучению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736"/>
            <a:ext cx="778674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работы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Обобщить педагогический опыт формирования интегративных умений и навыков связной речи средствами театрализованной игры у детей дошкольного возраста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285728"/>
            <a:ext cx="3387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Задачи работы </a:t>
            </a:r>
            <a:endParaRPr 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2910" y="714356"/>
            <a:ext cx="8143932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Формировать интегративные навыки связной речи у детей дошкольного возраста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Активизировать познавательный интерес детей к связной речи средствами театрализованной игры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Формировать у дошкольников устойчивый интерес к театрально-игровой деятельности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Формировать интегративное качество «эмоционально отзывчивый» у детей дошкольного возраста средствами театрализованной игры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470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Практическая значимость</a:t>
            </a:r>
            <a:endParaRPr 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фото для Татьяны Николаевны\115NIKON\DSCN5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6715172" cy="50380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92867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Образовательная деятельность по речевому развитию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все фото\фото (47).JPG"/>
          <p:cNvPicPr>
            <a:picLocks noChangeAspect="1" noChangeArrowheads="1"/>
          </p:cNvPicPr>
          <p:nvPr/>
        </p:nvPicPr>
        <p:blipFill>
          <a:blip r:embed="rId3" cstate="print"/>
          <a:srcRect b="11974"/>
          <a:stretch>
            <a:fillRect/>
          </a:stretch>
        </p:blipFill>
        <p:spPr bwMode="auto">
          <a:xfrm>
            <a:off x="857224" y="1142984"/>
            <a:ext cx="7500990" cy="50720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000364" y="357166"/>
            <a:ext cx="4156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Игра-инсценировка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1734</Words>
  <Application>Microsoft Office PowerPoint</Application>
  <PresentationFormat>Экран (4:3)</PresentationFormat>
  <Paragraphs>205</Paragraphs>
  <Slides>38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Кузнецова</dc:creator>
  <cp:lastModifiedBy>Владимир</cp:lastModifiedBy>
  <cp:revision>61</cp:revision>
  <dcterms:created xsi:type="dcterms:W3CDTF">2013-12-07T07:39:46Z</dcterms:created>
  <dcterms:modified xsi:type="dcterms:W3CDTF">2013-12-10T09:50:44Z</dcterms:modified>
</cp:coreProperties>
</file>