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5"/>
  </p:notesMasterIdLst>
  <p:sldIdLst>
    <p:sldId id="286" r:id="rId2"/>
    <p:sldId id="287" r:id="rId3"/>
    <p:sldId id="269" r:id="rId4"/>
    <p:sldId id="259" r:id="rId5"/>
    <p:sldId id="288" r:id="rId6"/>
    <p:sldId id="289" r:id="rId7"/>
    <p:sldId id="277" r:id="rId8"/>
    <p:sldId id="290" r:id="rId9"/>
    <p:sldId id="292" r:id="rId10"/>
    <p:sldId id="268" r:id="rId11"/>
    <p:sldId id="264" r:id="rId12"/>
    <p:sldId id="291" r:id="rId13"/>
    <p:sldId id="262" r:id="rId14"/>
  </p:sldIdLst>
  <p:sldSz cx="9901238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58450720-BA14-44FB-8EEC-368FA6128651}">
          <p14:sldIdLst>
            <p14:sldId id="286"/>
            <p14:sldId id="287"/>
            <p14:sldId id="269"/>
            <p14:sldId id="259"/>
            <p14:sldId id="288"/>
            <p14:sldId id="289"/>
            <p14:sldId id="277"/>
            <p14:sldId id="290"/>
            <p14:sldId id="292"/>
            <p14:sldId id="268"/>
            <p14:sldId id="264"/>
            <p14:sldId id="291"/>
            <p14:sldId id="262"/>
          </p14:sldIdLst>
        </p14:section>
        <p14:section name="Раздел без заголовка" id="{93954385-0E94-4514-90AC-D926925CA9F7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505"/>
    <a:srgbClr val="EAF99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2" autoAdjust="0"/>
    <p:restoredTop sz="67273" autoAdjust="0"/>
  </p:normalViewPr>
  <p:slideViewPr>
    <p:cSldViewPr>
      <p:cViewPr varScale="1">
        <p:scale>
          <a:sx n="49" d="100"/>
          <a:sy n="49" d="100"/>
        </p:scale>
        <p:origin x="-1002" y="-90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13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058" y="-96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91644-D23E-49EC-A2BD-A6EE7C14DE6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6213" y="514350"/>
            <a:ext cx="37115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DB667-DE3A-4F27-9682-3B0E58AB3F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41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16213" y="514350"/>
            <a:ext cx="3711575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DB667-DE3A-4F27-9682-3B0E58AB3FB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1233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DB667-DE3A-4F27-9682-3B0E58AB3FB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8281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DB667-DE3A-4F27-9682-3B0E58AB3FB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2387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16213" y="514350"/>
            <a:ext cx="3711575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DB667-DE3A-4F27-9682-3B0E58AB3FB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1233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DB667-DE3A-4F27-9682-3B0E58AB3FB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2387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16213" y="514350"/>
            <a:ext cx="3711575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DB667-DE3A-4F27-9682-3B0E58AB3FB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452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DB667-DE3A-4F27-9682-3B0E58AB3FB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0936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DB667-DE3A-4F27-9682-3B0E58AB3FB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2387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DB667-DE3A-4F27-9682-3B0E58AB3FB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2387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DB667-DE3A-4F27-9682-3B0E58AB3FB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568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DB667-DE3A-4F27-9682-3B0E58AB3FB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2387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Ход встречи.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(Воспитатель встречает приветливо взрослых, звучит негромкая музыка).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Воспитатель: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Уважаемые коллеги, сегодня мы с Вами собрались, чтобы обсудить тему «Воспитание доброты». Хочу подчеркнуть, что вряд ли существуют специальные методики воспитания добрых чувств, азбука добра постигается ребенком ежедневно через его мысли, чувства, дела и поступки.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Предлагаю Вам продолжить ассоциативный ряд к фразе «Воспитание доброты…»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(передаю сердечко на палочке первому из взрослых, далее воспитатели сами друг другу его передают, ответы, делаю обобщение).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Воспитатель: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Разрешите предложить Вам педагогическую задачу: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Мать шестилетней девочки рассказывает воспитателю.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Стала замечать, что дочь растет черствой, бездушной. Она, например, проявляет полное равнодушие к близким, их невзгодам. Когда бабушка болеет, она не только не до­гадывается спросить ее о самочувствии или подать ей ста­кан воды, но даже затевает шумные игры там, где лежит больная. А тут произошел такой случай. Шли мы с Мариной по улице. Я оступилась и сильно ушибла ногу. Вы думаете, она проявила сочувствие по поводу случившегося? Ничуть не бывало! Потянула меня через дорогу к ларьку с мороже­ным. Я ей: «Сейчас не до мороженого. Ты видишь, каждый шаг доставляет мне боль». А она в ответ: «Подумаешь! Взрослым не бывает больно, они терпеть умеют». 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Вопросы к воспитателям: Откуда это у девочки? Ведь она окружена лаской и вниманием, да и внутрисемейные отношения, казалось бы, должны для нее явиться примером заботы друг о друге. Всегда внушали ей быть доброй, отзывчивой. В чем причина? Что бы Вы ответили матери? Учите ли Вы ребенка справляться о Вашем самочувствии, приветливо Вас встречать, когда Вы пришли с работы? Подтвердите, пожалуйста, это примерами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(ответы, делаю обобщение)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Воспитатель: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Нельзя рассчитывать на то, что если ребенок является свидетелем добрых отношений людей, то и сам станет поступать также. Этого мало. Пассивное восприятие примера не может создать у ребенка стремления к подражанию.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большую ошибку мы допускаем, если ребенок становится лишь потребителем заботы, любви и внимания взрослых, если они не требуют от него ответного внимания к себе.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(Резюме – добрые чувства надо пробуждать)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Воспитатель: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Разрешите Вам предложить следующую педагогическую задачу: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Отец и мать вместе с 5-летним сыном собираются на детский праздник. Вдруг малыш заявляет: «Подарю моему другу поломанную машину, ведь она мне не нужна». Мать назидательно замечает: «Так некрасиво, нельзя дарить старые, ненужные игрушки». Малыш отпарировал: «А помнишь, вы собирались на день рождения к тете Вале, и ты сказала, что ты подаришь вазу, которая тебе надоела и мешает в нашей квартире?»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Вопрос: Что сказать, как поступить родителям в этой ситуации?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(ответы, делаю обобщение)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Воспитатель: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Разрешите прокомментировать эту ситуацию словами Себастьяна Брандта «Родителям о воспитании»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Ребенок учится тому,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видит у себя в дому,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Родители пример ему.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 при жене и детях груб,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Кому язык распутства люб,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Пусть помнит, что с лихвой получит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них все то, чему их учит…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Мы за дела свои в ответе,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за слова: легко толкнуть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Детей на нехороший путь.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Держи в приличии свой дом,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не каяться потом.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Воспитатель: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продолжим. Следующая проблемная ситуация: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Отец и бабушка в день рождения мамы шестилетней Свет­ланы дарят подарок и ей, чтобы не видеть огорчения на лице де­вочки; преподносят ей сувениры, как они называют, утешитель­ные. А мама не может устоять против того, чтобы часть подарков, предназначенных ей, не перешла во владение дочери.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Коробка с конфетами - это Светочке. Сувенир - само­вар - тоже ей: пригодится в кукольном хозяйстве... А вот из тка­ни, предназначенной мне на блузку, сошью Свете платье. Ты довольна, доченька? - обращается она к девочке.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Вопросы к педагогам: Как Вы считаете, нужно ли учить ребенка разделять радость с другими? Какие качества при этом формируются?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ответы)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(Резюме - следует подчеркнуть: важно, чтобы наши дети не были лишь потребителями радостей. Умению разделять радость другого надо учить ребенка. Маленький ребенок еще не все­гда способен проникаться радостью другого, быть счастли­вым от того, что другому хорошо)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3.Один викинг, умирая, говорил, что у него в жизни не было друзей.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же так? Вспомни, когда ты вступил в Северную Аме­рику, я отбил тебя у индейцев, - напоминает ему один.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Вспомни, когда ты ушел в фиорду, я вытащил тебя из мо­ря, - говорит ему другой (фиорды - узкие глубокие морские заливы с крутыми скалистыми берегами).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Да, это было, - подтверждает викинг. - Все это было, но было и другое. Когда я самую красивую девушку назвал своей женой, ваши глаза улыбались, но сердца были глухи. Когда вождь мне сказал: «Ты будешь вождем» - ваши глаза улыбались, но сердца были глухи. Сострадание в беде мне знакомо, сострадавшие находились. А вот в минуту радости, когда я оказал­ся наверху, не было тех, кто оказался бы рядом со мною.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(Резюме - воспитание доброты связано с пробуждением в ребенке сострадания, сопереживания в беде, горе и умения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сорадоваться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сопереживать успеху другого, как своему соб­ственному).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Воспитатель: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Назовите, пожалуйста,  примеры приобщения ре­бенка 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сорадованию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успехам своего сверстника, близкого человека (друг вашего ребенка уже научился читать - похло­пайте ему; старшая сестра едет в лагерь к морю - поцелуйте ее и пожелайте счастливого пути и т.п.)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(ответы родителей)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Вывод: к бескорыстному моральному поведению ребенок приходит не через порицание, или боязнь наказания со стороны взрослого, а через укрепляющееся по мере взросления чувства собственного достоинства (ребенок  не делает плохо, т.к. это связано для него с положительным отношением к самому себе). Умение взрослых отделять поступок от его личности, действенное и искреннее проявление любви к нему, побуждение ребенка к проявлению добрых чувств в контактах с окружающими – все это важные условия воспитания доброты.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Воспитатель: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Разрешите предложить несколько задач для их решения дома с ребенком (раздаю памятки)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Памятка для родителей.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Ты, путешествуя, увидел три дороги и столб с тремя таб­личками: налево пойдешь - красивую игрушку найдешь; направо пойдешь - с другом навсегда расстанешься; прямо пойдешь - сделаешь доброе дело своему другу. Какую из дорог ты выберешь? Почему? Какое доброе дело ты можешь сделать своему другу?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Говорят: «доброе сердце». А еще как можно сказать? (Злое, мягкое, большое, каменное, золотое, прекрасное, одино­кое, равнодушное, горячее.) Вспомни, у кого из персона­жей детских сказок, у каких литературных героев доброе или злое сердце?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девочка (мальчик) плачет, как ее (его) можно успоко­ить? (Обнять, сказать ласковое слово, предложить поиг­рать, подарить сладости и др.)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Поиграйте с ребенком в «Словарь вежливых слов». Взрос­лый читает фразу без последнего слова, которое предла­гается произнести ребенку: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Растает Ледяная глыба от слова теплого... (спасибо) Зазеленеет старый пень, когда услышит... (добрый день) Если больше есть не в силах, скажем маме мы... (спасибо) Мальчик вежливый и развитый говорит, встречаясь... (здрав­ствуйте 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нас бранят за шалости, говорим... (прости, пожалуйста) И в России, Белоруссии и Дании на прощанье говорят... (до свидания)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Воспитатель: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секрет, что в настоящее время у большинства людей напряженная жизнь, всем некогда. Ваше общение с детьми ограничено в силу большой занятости. В результате болезнью века является душевное отлучение детей от своих родителей. Отдавая ребенка все, мы лишаем его себя. Нам иногда проще купить ребенку дорогой подарок, красивую одежду, вкусную еду, чем поиграть с ним в игру по его выбору, поговорить на интересующую его тему. Но никакие подарки не заменят отца-друга, мать, с которой можно поделиться самыми сокровенными и душевными переживаниями. Сотрудничество, сопричастность, духовное взаимопроникновение требуют от нас, как от родителей, усилий, но зато они рождают в сердце ребенка любовь и признательность, потребность общаться. Какими вырастут дети, зависит от отданного им времени. Я сейчас говорю не о количестве, а о качестве этого времени. Можно на отдыхе целый месяц провести с ребенком, но не сблизиться с ним. А бывает так, что час совместной игры, общих впечатлений останутся в памяти ребенка на всю жизнь.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мы с Вами знаем, в дошкольный период развития ребенка ведущей является игровая деятельность, постепенно, благодаря играм, ребенок осознает себя как частичку общества, поэтому для формирования нравственных качеств нужно использовать не только занятия, но и игры, в том числе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театрализованные.Театрализованные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игры – неисчерпаемый источник развития чувств, переживаний, эмоциональных открытий.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Предлагаю Вам сейчас принять участие в игре «Выбери дистанцию»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(ставлю на середину зала «Волшебный чемоданчик»)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Правила игры: участники должны встать на таком расстоянии от Волшебного чемоданчика, которое могло бы лучше всего продемонстрировать Вашу близость или отдаленность по отношению к теме нашей встречи. Каждый из участников одной фразой объясняет выбранное им расстояние.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(После окончания игры благодарю всех за участие, открываю чемоданчик, где находятся предметы, помогающие родителям поддерживать своих детей во время спектакля не вставая со зрительного места: разнообразные маски, парички, шляпки, галстуки, вуали).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Воспитатель: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Дети средней группы, совместно с педагогами и родителями, подготовили сказку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«О том, как добро побеждает зло».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Сегодня я предлагаю Вам быть не только в роли зрителей, но и принять непосредственное участие. Пожалуйста, представьте, что у жителей страны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Эмпатия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сгорел театр, а им очень хотелось посмотреть свой любимый спектакль. С помощью театрального чемоданчика мы превратили воспитателей в жителей этой волшебной страны, записали детям видеописьмо от имени жителей  с просьбой помочь. Я думаю, что дети охотно откликнутся на просьбу и покажут нам свой спектакль. Предлагаю посмотреть видеосюжет. 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Раздаю программки).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(Работа с детьми начинается с включения их в театрализованную деятельность через проблемную ситуацию «Видеописьмо от жителей страны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Эмпатия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требующую проявлений сочувствия, сопереживания, содействия у дошкольников).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Воспитатель: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Ребята, Сегодня на наш адрес при­шло видеописьмо от жителей одной волшебной страны, давайте его посмотрим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(предлагаю детям присесть на стулья).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Письмо жителей страны </a:t>
            </a:r>
            <a:r>
              <a:rPr lang="ru-RU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Эмпатия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Здравствуйте, ребята!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вам обращаемся, друзья.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 сможете понять вы.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нас произошла беда: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стране сгорел театр.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Любимой сказки нам никто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сможет показать.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чем закончилась она,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Никак нам не узнать.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спектакле сказка ожила,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Происходили чудеса...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не хватает нам театра...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сможем рассказать вам.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 радость нам дарил всегда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пищу для души.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нем веселились и грустили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 малыши!!!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Вопросы к детям: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бы поступили жители страны  в такой ситу­ации?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(предполагаемый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ответ:«Помогли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бы»)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чем они сожалеют больше всего?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(предполагаемые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ответы:«Что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сгорел театр», «Как не хватает театра»)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Чем мы сможем помочь нашим друзьям? 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предполагаемые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ответы:«Показать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спектакль», «Показать сказку»)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Вспомните, какую сказку больше всего хотели увидеть наши друзья? 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Как вы думаете, почему именно эта сказ­ка очень понравилась им? 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предполагаемые ответы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детей:«Потому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 сказка добрая», «Потому что в сказке все помогают друг другу»)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Воспитатель: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 поможем нашим друзьям и покажем им сказку«  О том, как добро побеждает зло»;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(дети готовы к показу спектакля: элементы костюмов одеты, мотив присутствует (для показа спектакля переходим в зал).В зале  идет видеозапись.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2.Видеопоказ сказки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«СКАЗКА О ТОМ, КАК ДОБРО ПОБЕЖДАЕТ ЗЛО»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Действие происходит в лесу.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Декорации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деревья, пеньки на поляне.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Костюмы для действующих лиц.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Ведущий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Рыжик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(лисенок)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Филя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(волчонок)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Белохвост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(бельчонок)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Каркуша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(ворона)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Злючка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(тучка)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Ведущий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 нашем детском саду. Да в загадочном лесу - живут дружные зверята. Рыжики, Волчата и Бельчата! Они весело играют, но иногда про дружбу забывают! Мы вам расскажем сказочку про то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как добро побеждает зло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(Звучит музыка)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Ведущий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Жил-был лисенок Рыжик. Этот лисенок был большим озорником. Рыжик любил бегать по лесу, играть и веселиться.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Рыжик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(выбегает и поет пританцовывая)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- Рыжик, Рыжик, Рыжик,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Веселый, добрый лис!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Люблю я бегать, прыгать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Вверх-вниз, вверх – вниз!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люблю я поиграть,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если рассержусь….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Дразнюсь я и кусаюсь,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злюсь, и злюсь!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Ш-ш-ш-ш-ш-ш!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Ведущий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И жил в этом лесу еще один озорник – волчонок Филя.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(выходит и поет)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серый волк, меня зовут все Филей,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лесу один такой, неповторимый!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Ведь я проказник и задира, просто плут!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 не все меня играть зовут!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Лишь с Рыжиком встречаюсь иногда,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получается игра – вот ведь беда!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только встретимся – так сразу в крик!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Деремся, обзываемся и ссоримся мы в миг!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(Рыжик и Волчонок начинают дразнить друг друга.)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Рыжик – Рыжик толстый пыжик, ха-ха-ха!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Рыжик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А ты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серохвост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 тебя облезлый хвост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(показывает язык)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А наш Рыжик – малец, похож на огурец! Ха-ха-ха!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Рыжик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А твои ушки на макушке как пузатые лягушки, вот!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А наш Рыжик так храпит, что вокруг земля дрожит! Ха-ха-ха!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Рыжик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А ты Филя – простофиля, вот!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(начинает сердится, рычать и шипеть)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(дерутся, бегают друг за другом, затем расходятся со слезами)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Ведущий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Однажды на лесной полянке Рыжику повстречался бельчонок Белохвост.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Рыжик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Здравствуй, ты кто?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Бельчонок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Я бельчонок, а ты кто?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Рыжик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А я лисенок, давай с тобой играть!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Бельчонок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Давай, а как?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Рыжик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Повторяй все за мной! Ручками захлопали -хлоп, хлоп, хлоп!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Ножками затопали – топ, топ, топ!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Зайками попрыгали – прыг, прыг, прыг!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Лапками подрыгали – дрыг, дрыг, дрыг!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теперь – 1, 2, 3 – ты меня лови!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(убегает и случайно падает)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ты меня толкнул, это ты виноват, что я упал! Не хочу с тобой играть, уходи, ш-ш-ш-ш-ш-ш! 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(машет лапками на бельчонка)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Бельчонок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Я ни в чем не виноват!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Рыжик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Нет, это ты. Ты плохой, уходи. Я играть с тобой не буду!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(Бельчонок уходит плача)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Ведущий-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Слышите, слышите - подул сильный ветер и налетела тучка – Злючка!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(под тревожную музыку появляется тучка и танцует)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Злючка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(Рыжику)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 зверей ты обижаешь,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Сердишься и злишься!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Заколдую я тебя –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Маленький глупышка!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(накрывает Рыжика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органзой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он не двигается,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Злюшка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улетает хохоча)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Филя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(выходит из-за дерева)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Рыжик, привет! Давай побегаем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Ты что стоишь как столб?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(обходит его вокруг и начинает дразнить)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Рыжик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Рыжик толстый пыжик. Да что же это такое?</a:t>
            </a:r>
          </a:p>
          <a:p>
            <a:r>
              <a:rPr lang="ru-RU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Каркуша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Кар –р, кар –р!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Каркуша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ты не знаешь что тут произошло?</a:t>
            </a:r>
          </a:p>
          <a:p>
            <a:r>
              <a:rPr lang="ru-RU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Каркуша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Конечно знаю! Рыжик обидел Бельчонка ни за что, тут налетела тучка 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Злюшка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заколдовала его!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Ой-ей-ей! Что же делать? Как его расколдовать? Кто мне поможет?</a:t>
            </a:r>
          </a:p>
          <a:p>
            <a:r>
              <a:rPr lang="ru-RU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Каркуша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Кар-р-р-! Найди скорей Бельчонка, только он может тебе помочь!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(Филя подходит к Бельчонку, жалеет его, гладит, успокаивает)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Я знаю кто тебя обидел, но с лисенком случилась беда, его заколдовала тучка – Злючка, прости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 пожалуйста, может тогда тучка-Злючка его расколдует? Бежим скорей и поможем лисенку!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(подходят к лисенку и начинают петь)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Бельчонок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Улыбнусь я весело, громко засмеюсь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все тебя прощу и Злючку прогоню!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(Рыжик начинает шевелиться и продолжает песню)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Рыжик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Сердиться я не буду, и злиться не хочу,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буду всегда добрым и Филю научу!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вместе – Пусть будет всем нам радостно,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будем мы тужить.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будем нашей дружбою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Всегда мы дорожить!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Ведущий – Вот и сказочке конец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кто слушал – молодец!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– Вы запомните, друзья – без добра нам жить нельзя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Воспитатель: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Разрешите Вам раздать памятки, о чем можно и нужно говорить с ребенком после спектакля.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Памятка для родителей,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чем можно и нужно говорить с ребенком после спектакля.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можно сказать малышу «Я была зрителем. Такого замечательного спектакля я никогда еще не видела. А как твой (герой) замечательно …. (делал). Только вот твой веселый (герой) редко улыбался, ведь ты у нас так замечательно умеешь улыбаться».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3.Рефлексия.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Воспитатель: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поддержки детей попрошу Вас изготовить атрибуты, например, улыбка на палочке, сердечко на палочке. Все необходимые материалы Вы найдете в творческой мастерской 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(на столах). (Взрослые декорируют сердечки и губки по выбору, в зале звучит негромкая музыка.)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Жители страны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Эмпатия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благодарят ребят за то, что они проявили сочувствие, сопереживание и помогли им еще раз насладиться любимой сказкой, вернули в страну радость.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благодарность жители страны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Эмпатия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дарят ребятам Книгу «Добрых поступков», которую дети сами будут заполнять. В ней фиксируются самостоятельные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эмпатийные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поступки детей в различных формах: рассказы, рисунки детей, рассказы родите­лей о поступках ребенка и т.д.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этой книге будет жить память о тех добрых делах, которые ребята совершают в жизни. Она будет напоминать о чудесной стране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Эмпатия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ее благодарных жителях.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Благодарность детям от жителей страны </a:t>
            </a:r>
            <a:r>
              <a:rPr lang="ru-RU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Эмпатия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научились понимать,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значит чувства принимать,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 как свои переживать,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беде друг другу помогать.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надо в жизни поступить.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важно тем, кто с вами рядом,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Добро сердец своих дарить.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 конце встречи каждый из участников вкладывает в конверт  сердечко на палочке и передаем «Книгу добрых поступков» педагогам средней группы).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DB667-DE3A-4F27-9682-3B0E58AB3FB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2387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593" y="2130427"/>
            <a:ext cx="841605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187" y="3886200"/>
            <a:ext cx="693086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608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468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8397" y="274640"/>
            <a:ext cx="222777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062" y="274640"/>
            <a:ext cx="651831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083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561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130" y="4406901"/>
            <a:ext cx="841605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130" y="2906714"/>
            <a:ext cx="841605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315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062" y="1600202"/>
            <a:ext cx="437304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3129" y="1600202"/>
            <a:ext cx="437304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238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063" y="1535113"/>
            <a:ext cx="43747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063" y="2174875"/>
            <a:ext cx="43747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29694" y="1535113"/>
            <a:ext cx="437648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29694" y="2174875"/>
            <a:ext cx="43764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626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463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913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3" y="273050"/>
            <a:ext cx="32574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1110" y="273051"/>
            <a:ext cx="55350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063" y="1435102"/>
            <a:ext cx="32574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768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0712" y="4800600"/>
            <a:ext cx="594074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0712" y="612775"/>
            <a:ext cx="594074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0712" y="5367338"/>
            <a:ext cx="594074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768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2" y="274638"/>
            <a:ext cx="89111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062" y="1600202"/>
            <a:ext cx="891111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062" y="6356352"/>
            <a:ext cx="2310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2923" y="6356352"/>
            <a:ext cx="3135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5887" y="6356352"/>
            <a:ext cx="2310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326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5965" y="-459432"/>
            <a:ext cx="10351218" cy="30963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EAF991"/>
                </a:solidFill>
              </a:rPr>
              <a:t/>
            </a:r>
            <a:br>
              <a:rPr lang="ru-RU" sz="2800" b="1" dirty="0" smtClean="0">
                <a:solidFill>
                  <a:srgbClr val="EAF991"/>
                </a:solidFill>
              </a:rPr>
            </a:br>
            <a:r>
              <a:rPr lang="ru-RU" sz="2800" b="1" dirty="0">
                <a:solidFill>
                  <a:srgbClr val="EAF991"/>
                </a:solidFill>
              </a:rPr>
              <a:t/>
            </a:r>
            <a:br>
              <a:rPr lang="ru-RU" sz="2800" b="1" dirty="0">
                <a:solidFill>
                  <a:srgbClr val="EAF991"/>
                </a:solidFill>
              </a:rPr>
            </a:br>
            <a:r>
              <a:rPr lang="ru-RU" sz="2800" b="1" dirty="0" smtClean="0">
                <a:solidFill>
                  <a:srgbClr val="EAF991"/>
                </a:solidFill>
              </a:rPr>
              <a:t>МДОУ « </a:t>
            </a:r>
            <a:r>
              <a:rPr lang="ru-RU" sz="2800" b="1" dirty="0">
                <a:solidFill>
                  <a:srgbClr val="EAF991"/>
                </a:solidFill>
              </a:rPr>
              <a:t>Д</a:t>
            </a:r>
            <a:r>
              <a:rPr lang="ru-RU" sz="2800" b="1" dirty="0" smtClean="0">
                <a:solidFill>
                  <a:srgbClr val="EAF991"/>
                </a:solidFill>
              </a:rPr>
              <a:t>етский сад  №192»        </a:t>
            </a:r>
            <a:br>
              <a:rPr lang="ru-RU" sz="2800" b="1" dirty="0" smtClean="0">
                <a:solidFill>
                  <a:srgbClr val="EAF991"/>
                </a:solidFill>
              </a:rPr>
            </a:br>
            <a:r>
              <a:rPr lang="ru-RU" sz="2800" b="1" dirty="0" smtClean="0">
                <a:solidFill>
                  <a:srgbClr val="EAF991"/>
                </a:solidFill>
              </a:rPr>
              <a:t>Ярославль 2018</a:t>
            </a:r>
            <a:endParaRPr lang="ru-RU" sz="2800" b="1" dirty="0">
              <a:solidFill>
                <a:srgbClr val="EAF99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084" y="2958976"/>
            <a:ext cx="9937103" cy="42144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</a:t>
            </a:r>
            <a:endParaRPr lang="ru-RU" sz="2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sz="8600" dirty="0" smtClean="0"/>
          </a:p>
          <a:p>
            <a:pPr marL="0" indent="0">
              <a:buNone/>
            </a:pPr>
            <a:r>
              <a:rPr lang="ru-RU" sz="8600" dirty="0" smtClean="0"/>
              <a:t>                              </a:t>
            </a:r>
            <a:endParaRPr lang="ru-RU" sz="8600" dirty="0" smtClean="0">
              <a:solidFill>
                <a:srgbClr val="EAF991"/>
              </a:solidFill>
            </a:endParaRPr>
          </a:p>
          <a:p>
            <a:pPr marL="0" indent="0">
              <a:buNone/>
            </a:pPr>
            <a:endParaRPr lang="ru-RU" sz="8600" dirty="0" smtClean="0">
              <a:solidFill>
                <a:srgbClr val="EAF991"/>
              </a:solidFill>
            </a:endParaRPr>
          </a:p>
          <a:p>
            <a:pPr marL="0" indent="0">
              <a:buNone/>
            </a:pPr>
            <a:r>
              <a:rPr lang="ru-RU" sz="8600" dirty="0" smtClean="0"/>
              <a:t>                                                                                                                    </a:t>
            </a:r>
            <a:r>
              <a:rPr lang="ru-RU" sz="11200" b="1" dirty="0">
                <a:solidFill>
                  <a:srgbClr val="EAF991"/>
                </a:solidFill>
              </a:rPr>
              <a:t>Воспитатель  </a:t>
            </a:r>
            <a:endParaRPr lang="ru-RU" sz="11200" b="1" dirty="0" smtClean="0">
              <a:solidFill>
                <a:srgbClr val="EAF991"/>
              </a:solidFill>
            </a:endParaRPr>
          </a:p>
          <a:p>
            <a:pPr marL="0" indent="0">
              <a:buNone/>
            </a:pPr>
            <a:r>
              <a:rPr lang="ru-RU" sz="11200" b="1" dirty="0">
                <a:solidFill>
                  <a:srgbClr val="EAF991"/>
                </a:solidFill>
              </a:rPr>
              <a:t> </a:t>
            </a:r>
            <a:r>
              <a:rPr lang="ru-RU" sz="11200" b="1" dirty="0" smtClean="0">
                <a:solidFill>
                  <a:srgbClr val="EAF991"/>
                </a:solidFill>
              </a:rPr>
              <a:t>                                     высшей  квалификационной  категории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1200" b="1" dirty="0" smtClean="0">
                <a:solidFill>
                  <a:srgbClr val="EAF991"/>
                </a:solidFill>
              </a:rPr>
              <a:t>                                                       Завьялова Татьяна Николаевна</a:t>
            </a:r>
          </a:p>
          <a:p>
            <a:pPr marL="0" indent="0">
              <a:buNone/>
            </a:pPr>
            <a:r>
              <a:rPr lang="ru-RU" sz="11200" b="1" dirty="0" smtClean="0">
                <a:solidFill>
                  <a:srgbClr val="EAF991"/>
                </a:solidFill>
              </a:rPr>
              <a:t>                                                                                                                                   </a:t>
            </a:r>
            <a:r>
              <a:rPr lang="ru-RU" sz="11200" dirty="0" smtClean="0"/>
              <a:t>                                                              </a:t>
            </a:r>
            <a:endParaRPr lang="ru-RU" sz="11200" dirty="0"/>
          </a:p>
          <a:p>
            <a:pPr marL="0" indent="0">
              <a:buNone/>
            </a:pPr>
            <a:endParaRPr lang="ru-RU" sz="11200" b="1" dirty="0" smtClean="0">
              <a:solidFill>
                <a:srgbClr val="EAF991"/>
              </a:solidFill>
            </a:endParaRPr>
          </a:p>
          <a:p>
            <a:pPr marL="0" indent="0">
              <a:buNone/>
            </a:pPr>
            <a:r>
              <a:rPr lang="ru-RU" sz="11200" b="1" dirty="0" smtClean="0">
                <a:solidFill>
                  <a:srgbClr val="EAF991"/>
                </a:solidFill>
              </a:rPr>
              <a:t>                                                                            </a:t>
            </a:r>
            <a:endParaRPr lang="ru-RU" sz="11200" b="1" dirty="0" smtClean="0"/>
          </a:p>
          <a:p>
            <a:pPr marL="0" indent="0">
              <a:buNone/>
            </a:pPr>
            <a:r>
              <a:rPr lang="ru-RU" sz="8600" b="1" dirty="0" smtClean="0"/>
              <a:t>                                                    </a:t>
            </a:r>
            <a:endParaRPr lang="ru-RU" sz="8600" b="1" dirty="0"/>
          </a:p>
        </p:txBody>
      </p:sp>
    </p:spTree>
    <p:extLst>
      <p:ext uri="{BB962C8B-B14F-4D97-AF65-F5344CB8AC3E}">
        <p14:creationId xmlns:p14="http://schemas.microsoft.com/office/powerpoint/2010/main" xmlns="" val="2409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139" y="836712"/>
            <a:ext cx="8911114" cy="78296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Возможные достижения  детей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147" y="1484784"/>
            <a:ext cx="8424936" cy="475252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Ребёнок проявляет любознательность задаёт вопросы, интересуется причинно-следственными связями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Ребёнок обладает развитым воображением, которое реализуется в разных видах деятельности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Творческие способности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детей проявляются в придумывании сказок, фантазировании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1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2" y="274638"/>
            <a:ext cx="8920053" cy="185821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Возможные достижения детей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(</a:t>
            </a:r>
            <a:r>
              <a:rPr lang="ru-RU" sz="3200" b="1" dirty="0" smtClean="0">
                <a:solidFill>
                  <a:srgbClr val="C00000"/>
                </a:solidFill>
              </a:rPr>
              <a:t>продолжение</a:t>
            </a:r>
            <a:r>
              <a:rPr lang="ru-RU" sz="3200" b="1" dirty="0">
                <a:solidFill>
                  <a:srgbClr val="C00000"/>
                </a:solidFill>
              </a:rPr>
              <a:t>)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155" y="1988840"/>
            <a:ext cx="8343990" cy="552859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Ребёнок доводит начатое дело до конца  </a:t>
            </a:r>
            <a:r>
              <a:rPr lang="ru-RU" b="1" dirty="0">
                <a:solidFill>
                  <a:srgbClr val="C00000"/>
                </a:solidFill>
              </a:rPr>
              <a:t>У</a:t>
            </a:r>
            <a:r>
              <a:rPr lang="ru-RU" b="1" dirty="0" smtClean="0">
                <a:solidFill>
                  <a:srgbClr val="C00000"/>
                </a:solidFill>
              </a:rPr>
              <a:t>верен в своих силах, открыт внешнему      миру, положительно относится к себе и       другим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Ребёнок способен сопереживать неудачам  и радоваться успехам других, учитывать    интересы и чувства  близких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Не боится высказывать своё мнение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536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2387" y="692696"/>
            <a:ext cx="6724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е  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5451" y="674192"/>
            <a:ext cx="8911114" cy="9361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Список </a:t>
            </a:r>
            <a:r>
              <a:rPr lang="ru-RU" b="1" dirty="0" smtClean="0">
                <a:solidFill>
                  <a:srgbClr val="C00000"/>
                </a:solidFill>
              </a:rPr>
              <a:t>литературы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62186" y="1600202"/>
            <a:ext cx="7848873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err="1">
                <a:solidFill>
                  <a:srgbClr val="C00000"/>
                </a:solidFill>
              </a:rPr>
              <a:t>Е.А.Антипина</a:t>
            </a:r>
            <a:r>
              <a:rPr lang="ru-RU" dirty="0">
                <a:solidFill>
                  <a:srgbClr val="C00000"/>
                </a:solidFill>
              </a:rPr>
              <a:t>. Театрализованные представления в детском саду. – М.: Творческий центр «Сфера», 2010</a:t>
            </a:r>
          </a:p>
          <a:p>
            <a:pPr lvl="0"/>
            <a:r>
              <a:rPr lang="ru-RU" dirty="0" err="1">
                <a:solidFill>
                  <a:srgbClr val="C00000"/>
                </a:solidFill>
              </a:rPr>
              <a:t>Е.П.Арнаутова</a:t>
            </a:r>
            <a:r>
              <a:rPr lang="ru-RU" dirty="0">
                <a:solidFill>
                  <a:srgbClr val="C00000"/>
                </a:solidFill>
              </a:rPr>
              <a:t>. Педагог и семья. – М.: Издательский дом Карапуз, 2002</a:t>
            </a:r>
          </a:p>
          <a:p>
            <a:pPr lvl="0"/>
            <a:r>
              <a:rPr lang="ru-RU" dirty="0" err="1">
                <a:solidFill>
                  <a:srgbClr val="C00000"/>
                </a:solidFill>
              </a:rPr>
              <a:t>Т.А.Гайворонская</a:t>
            </a:r>
            <a:r>
              <a:rPr lang="ru-RU" dirty="0">
                <a:solidFill>
                  <a:srgbClr val="C00000"/>
                </a:solidFill>
              </a:rPr>
              <a:t>, В.А. </a:t>
            </a:r>
            <a:r>
              <a:rPr lang="ru-RU" dirty="0" err="1">
                <a:solidFill>
                  <a:srgbClr val="C00000"/>
                </a:solidFill>
              </a:rPr>
              <a:t>Деркунская</a:t>
            </a:r>
            <a:r>
              <a:rPr lang="ru-RU" dirty="0">
                <a:solidFill>
                  <a:srgbClr val="C00000"/>
                </a:solidFill>
              </a:rPr>
              <a:t>. Развитие </a:t>
            </a:r>
            <a:r>
              <a:rPr lang="ru-RU" dirty="0" err="1">
                <a:solidFill>
                  <a:srgbClr val="C00000"/>
                </a:solidFill>
              </a:rPr>
              <a:t>эмпатии</a:t>
            </a:r>
            <a:r>
              <a:rPr lang="ru-RU" dirty="0">
                <a:solidFill>
                  <a:srgbClr val="C00000"/>
                </a:solidFill>
              </a:rPr>
              <a:t> у старших дошкольников в театрализованной деятельности. – М.: Центр педагогического образования, 2007</a:t>
            </a:r>
          </a:p>
          <a:p>
            <a:pPr lvl="0"/>
            <a:r>
              <a:rPr lang="ru-RU" dirty="0" err="1">
                <a:solidFill>
                  <a:srgbClr val="C00000"/>
                </a:solidFill>
              </a:rPr>
              <a:t>О.В.Гончарова</a:t>
            </a:r>
            <a:r>
              <a:rPr lang="ru-RU" dirty="0">
                <a:solidFill>
                  <a:srgbClr val="C00000"/>
                </a:solidFill>
              </a:rPr>
              <a:t>. Театральная палитра. Программа художественно-эстетического воспитания. – М.: Творческий центр «Сфера», 2010</a:t>
            </a:r>
          </a:p>
          <a:p>
            <a:pPr lvl="0"/>
            <a:r>
              <a:rPr lang="ru-RU" dirty="0" err="1">
                <a:solidFill>
                  <a:srgbClr val="C00000"/>
                </a:solidFill>
              </a:rPr>
              <a:t>Н.В.Додокина</a:t>
            </a:r>
            <a:r>
              <a:rPr lang="ru-RU" dirty="0">
                <a:solidFill>
                  <a:srgbClr val="C00000"/>
                </a:solidFill>
              </a:rPr>
              <a:t> ,</a:t>
            </a:r>
            <a:r>
              <a:rPr lang="ru-RU" dirty="0" err="1">
                <a:solidFill>
                  <a:srgbClr val="C00000"/>
                </a:solidFill>
              </a:rPr>
              <a:t>Е.С.Евдокимова</a:t>
            </a:r>
            <a:r>
              <a:rPr lang="ru-RU" dirty="0">
                <a:solidFill>
                  <a:srgbClr val="C00000"/>
                </a:solidFill>
              </a:rPr>
              <a:t>. Семейный театр в детском саду. Совместная деятельность педагогов, родителей и детей. – М.: Издательство Мозаика-Синтез, 2008 </a:t>
            </a:r>
          </a:p>
          <a:p>
            <a:pPr lvl="0"/>
            <a:r>
              <a:rPr lang="ru-RU" dirty="0" err="1">
                <a:solidFill>
                  <a:srgbClr val="C00000"/>
                </a:solidFill>
              </a:rPr>
              <a:t>Е.С.Евдокимова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Н.В.Додокина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Е.А.Кудрявцева</a:t>
            </a:r>
            <a:r>
              <a:rPr lang="ru-RU" dirty="0">
                <a:solidFill>
                  <a:srgbClr val="C00000"/>
                </a:solidFill>
              </a:rPr>
              <a:t>. Детский сад и семья.– М.: Издательство Мозаика-Синтез, 2008  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8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0739" y="1412776"/>
            <a:ext cx="3510514" cy="864096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EAF991"/>
                </a:solidFill>
              </a:rPr>
              <a:t/>
            </a:r>
            <a:br>
              <a:rPr lang="ru-RU" smtClean="0">
                <a:solidFill>
                  <a:srgbClr val="EAF991"/>
                </a:solidFill>
              </a:rPr>
            </a:br>
            <a:endParaRPr lang="ru-RU" dirty="0">
              <a:solidFill>
                <a:srgbClr val="EAF99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091" y="260648"/>
            <a:ext cx="10792261" cy="7560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</a:t>
            </a:r>
            <a:endParaRPr lang="ru-RU" dirty="0" smtClean="0">
              <a:solidFill>
                <a:srgbClr val="EAF991"/>
              </a:solidFill>
            </a:endParaRPr>
          </a:p>
          <a:p>
            <a:pPr marL="0" indent="0">
              <a:buNone/>
            </a:pPr>
            <a:r>
              <a:rPr lang="ru-RU" sz="4800" dirty="0" smtClean="0">
                <a:solidFill>
                  <a:srgbClr val="EAF991"/>
                </a:solidFill>
              </a:rPr>
              <a:t>     </a:t>
            </a:r>
            <a:r>
              <a:rPr lang="ru-RU" sz="4400" b="1" dirty="0" smtClean="0">
                <a:solidFill>
                  <a:srgbClr val="EAF991"/>
                </a:solidFill>
              </a:rPr>
              <a:t>Спасибо              за            внимание      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</a:t>
            </a:r>
          </a:p>
          <a:p>
            <a:endParaRPr lang="ru-RU" dirty="0" smtClean="0"/>
          </a:p>
          <a:p>
            <a:endParaRPr lang="ru-RU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             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00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2387" y="692696"/>
            <a:ext cx="6724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е  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5062" y="274638"/>
            <a:ext cx="8911114" cy="416247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Встреча в театральной гостиной</a:t>
            </a:r>
            <a:br>
              <a:rPr lang="ru-RU" b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Тема «Воспитание доброты»</a:t>
            </a:r>
            <a:endParaRPr lang="ru-RU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45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2" y="274638"/>
            <a:ext cx="8911114" cy="16421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Актуальность темы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146" y="1600202"/>
            <a:ext cx="8704029" cy="456510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Расширение индивидуального опыта ребёнка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Возможность успешной самореализации в разных видах детской  деятельности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Ребенок </a:t>
            </a:r>
            <a:r>
              <a:rPr lang="ru-RU" b="1" dirty="0">
                <a:solidFill>
                  <a:srgbClr val="C00000"/>
                </a:solidFill>
              </a:rPr>
              <a:t>проживает предполагаемую ситуацию в игре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Соответствие современным требованиям дошкольного образования 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8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091" y="548680"/>
            <a:ext cx="9361040" cy="201622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Цель встречи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8171" y="2564904"/>
            <a:ext cx="8288620" cy="446449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Формирование нравственных качеств у детей дошкольного возраста средствами  театрального искусства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Приобщение детей к миру игры и театра </a:t>
            </a:r>
          </a:p>
        </p:txBody>
      </p:sp>
    </p:spTree>
    <p:extLst>
      <p:ext uri="{BB962C8B-B14F-4D97-AF65-F5344CB8AC3E}">
        <p14:creationId xmlns:p14="http://schemas.microsoft.com/office/powerpoint/2010/main" xmlns="" val="11950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2387" y="692696"/>
            <a:ext cx="6724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е  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Задачи встречи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34194" y="1600202"/>
            <a:ext cx="7992889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П</a:t>
            </a:r>
            <a:r>
              <a:rPr lang="ru-RU" dirty="0" smtClean="0">
                <a:solidFill>
                  <a:srgbClr val="C00000"/>
                </a:solidFill>
              </a:rPr>
              <a:t>оказать </a:t>
            </a:r>
            <a:r>
              <a:rPr lang="ru-RU" dirty="0">
                <a:solidFill>
                  <a:srgbClr val="C00000"/>
                </a:solidFill>
              </a:rPr>
              <a:t>актуальность данной проблемы для современной практики семейного воспитания дошкольника,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П</a:t>
            </a:r>
            <a:r>
              <a:rPr lang="ru-RU" dirty="0" smtClean="0">
                <a:solidFill>
                  <a:srgbClr val="C00000"/>
                </a:solidFill>
              </a:rPr>
              <a:t>ривлечь </a:t>
            </a:r>
            <a:r>
              <a:rPr lang="ru-RU" dirty="0">
                <a:solidFill>
                  <a:srgbClr val="C00000"/>
                </a:solidFill>
              </a:rPr>
              <a:t>педагогов  к анализу существующей в семье эмоциональной атмосферы отношений и тому, как она может влиять на эмоциональное самочувствие </a:t>
            </a:r>
            <a:r>
              <a:rPr lang="ru-RU" dirty="0" smtClean="0">
                <a:solidFill>
                  <a:srgbClr val="C00000"/>
                </a:solidFill>
              </a:rPr>
              <a:t>ребенка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У</a:t>
            </a:r>
            <a:r>
              <a:rPr lang="ru-RU" dirty="0" smtClean="0">
                <a:solidFill>
                  <a:srgbClr val="C00000"/>
                </a:solidFill>
              </a:rPr>
              <a:t>крепление </a:t>
            </a:r>
            <a:r>
              <a:rPr lang="ru-RU" dirty="0">
                <a:solidFill>
                  <a:srgbClr val="C00000"/>
                </a:solidFill>
              </a:rPr>
              <a:t>детско-взрослых </a:t>
            </a:r>
            <a:r>
              <a:rPr lang="ru-RU" dirty="0" smtClean="0">
                <a:solidFill>
                  <a:srgbClr val="C00000"/>
                </a:solidFill>
              </a:rPr>
              <a:t>отношений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О</a:t>
            </a:r>
            <a:r>
              <a:rPr lang="ru-RU" dirty="0" smtClean="0">
                <a:solidFill>
                  <a:srgbClr val="C00000"/>
                </a:solidFill>
              </a:rPr>
              <a:t>богащение </a:t>
            </a:r>
            <a:r>
              <a:rPr lang="ru-RU" dirty="0">
                <a:solidFill>
                  <a:srgbClr val="C00000"/>
                </a:solidFill>
              </a:rPr>
              <a:t>опыта совместных </a:t>
            </a:r>
            <a:r>
              <a:rPr lang="ru-RU" dirty="0" smtClean="0">
                <a:solidFill>
                  <a:srgbClr val="C00000"/>
                </a:solidFill>
              </a:rPr>
              <a:t>переживаний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548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2387" y="692696"/>
            <a:ext cx="6724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е  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Задачи встречи (продолжение)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90178" y="1600202"/>
            <a:ext cx="8415997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Учить вступать в ролевой диалог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У</a:t>
            </a:r>
            <a:r>
              <a:rPr lang="ru-RU" dirty="0" smtClean="0">
                <a:solidFill>
                  <a:srgbClr val="C00000"/>
                </a:solidFill>
              </a:rPr>
              <a:t>чить </a:t>
            </a:r>
            <a:r>
              <a:rPr lang="ru-RU" dirty="0">
                <a:solidFill>
                  <a:srgbClr val="C00000"/>
                </a:solidFill>
              </a:rPr>
              <a:t>детей проявлять эмоции через мимику и </a:t>
            </a:r>
            <a:r>
              <a:rPr lang="ru-RU" dirty="0" smtClean="0">
                <a:solidFill>
                  <a:srgbClr val="C00000"/>
                </a:solidFill>
              </a:rPr>
              <a:t>жесты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О</a:t>
            </a:r>
            <a:r>
              <a:rPr lang="ru-RU" dirty="0" smtClean="0">
                <a:solidFill>
                  <a:srgbClr val="C00000"/>
                </a:solidFill>
              </a:rPr>
              <a:t>бучать </a:t>
            </a:r>
            <a:r>
              <a:rPr lang="ru-RU" dirty="0">
                <a:solidFill>
                  <a:srgbClr val="C00000"/>
                </a:solidFill>
              </a:rPr>
              <a:t>адекватному эмоциональному реагированию</a:t>
            </a:r>
            <a:r>
              <a:rPr lang="ru-RU">
                <a:solidFill>
                  <a:srgbClr val="C00000"/>
                </a:solidFill>
              </a:rPr>
              <a:t>: </a:t>
            </a:r>
            <a:r>
              <a:rPr lang="ru-RU" smtClean="0">
                <a:solidFill>
                  <a:srgbClr val="C00000"/>
                </a:solidFill>
              </a:rPr>
              <a:t>пониманию </a:t>
            </a:r>
            <a:r>
              <a:rPr lang="ru-RU" dirty="0">
                <a:solidFill>
                  <a:srgbClr val="C00000"/>
                </a:solidFill>
              </a:rPr>
              <a:t>эмоционального состояния другого человека и умению выразить </a:t>
            </a:r>
            <a:r>
              <a:rPr lang="ru-RU" dirty="0" smtClean="0">
                <a:solidFill>
                  <a:srgbClr val="C00000"/>
                </a:solidFill>
              </a:rPr>
              <a:t>свое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П</a:t>
            </a:r>
            <a:r>
              <a:rPr lang="ru-RU" dirty="0" smtClean="0">
                <a:solidFill>
                  <a:srgbClr val="C00000"/>
                </a:solidFill>
              </a:rPr>
              <a:t>риобщать </a:t>
            </a:r>
            <a:r>
              <a:rPr lang="ru-RU" dirty="0">
                <a:solidFill>
                  <a:srgbClr val="C00000"/>
                </a:solidFill>
              </a:rPr>
              <a:t>детей к театральной </a:t>
            </a:r>
            <a:r>
              <a:rPr lang="ru-RU" dirty="0" smtClean="0">
                <a:solidFill>
                  <a:srgbClr val="C00000"/>
                </a:solidFill>
              </a:rPr>
              <a:t>культуре</a:t>
            </a:r>
          </a:p>
          <a:p>
            <a:r>
              <a:rPr lang="ru-RU" dirty="0">
                <a:solidFill>
                  <a:srgbClr val="C00000"/>
                </a:solidFill>
              </a:rPr>
              <a:t>П</a:t>
            </a:r>
            <a:r>
              <a:rPr lang="ru-RU" dirty="0" smtClean="0">
                <a:solidFill>
                  <a:srgbClr val="C00000"/>
                </a:solidFill>
              </a:rPr>
              <a:t>робуждать </a:t>
            </a:r>
            <a:r>
              <a:rPr lang="ru-RU" dirty="0">
                <a:solidFill>
                  <a:srgbClr val="C00000"/>
                </a:solidFill>
              </a:rPr>
              <a:t>интерес к театрально-игровой деятельности, создавать необходимые условия для ее </a:t>
            </a:r>
            <a:r>
              <a:rPr lang="ru-RU" dirty="0" smtClean="0">
                <a:solidFill>
                  <a:srgbClr val="C00000"/>
                </a:solidFill>
              </a:rPr>
              <a:t>проведения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0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Практическая значимость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163" y="1340768"/>
            <a:ext cx="8560012" cy="4785397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Включается в НОД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Включается в совместную деятельность детей и взрослых в свободное время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Осуществляется в самостоятельной деятельности детей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Вносится в содержание праздников и развлечений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2387" y="692696"/>
            <a:ext cx="6724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е  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Предварительная работа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34194" y="1600202"/>
            <a:ext cx="8271981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3400" dirty="0">
                <a:solidFill>
                  <a:srgbClr val="C00000"/>
                </a:solidFill>
              </a:rPr>
              <a:t>Диагностика детей, анкетирование родителей.</a:t>
            </a:r>
          </a:p>
          <a:p>
            <a:pPr lvl="0"/>
            <a:r>
              <a:rPr lang="ru-RU" sz="3400" dirty="0">
                <a:solidFill>
                  <a:srgbClr val="C00000"/>
                </a:solidFill>
              </a:rPr>
              <a:t>Цикл театрализованных игр-путешествий в страну </a:t>
            </a:r>
            <a:r>
              <a:rPr lang="ru-RU" sz="3400" dirty="0" err="1">
                <a:solidFill>
                  <a:srgbClr val="C00000"/>
                </a:solidFill>
              </a:rPr>
              <a:t>Эмпатии</a:t>
            </a:r>
            <a:r>
              <a:rPr lang="ru-RU" sz="3400" dirty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3400" dirty="0">
                <a:solidFill>
                  <a:srgbClr val="C00000"/>
                </a:solidFill>
              </a:rPr>
              <a:t>Подготовка приглашений на встречу и вручение их взрослым.</a:t>
            </a:r>
          </a:p>
          <a:p>
            <a:pPr lvl="0"/>
            <a:r>
              <a:rPr lang="ru-RU" sz="3400" dirty="0">
                <a:solidFill>
                  <a:srgbClr val="C00000"/>
                </a:solidFill>
              </a:rPr>
              <a:t>Подготовка программки спектакля и вручение </a:t>
            </a:r>
            <a:r>
              <a:rPr lang="ru-RU" sz="3400" dirty="0" smtClean="0">
                <a:solidFill>
                  <a:srgbClr val="C00000"/>
                </a:solidFill>
              </a:rPr>
              <a:t>гостям</a:t>
            </a:r>
            <a:endParaRPr lang="ru-RU" sz="3400" dirty="0">
              <a:solidFill>
                <a:srgbClr val="C00000"/>
              </a:solidFill>
            </a:endParaRPr>
          </a:p>
          <a:p>
            <a:pPr lvl="0"/>
            <a:r>
              <a:rPr lang="ru-RU" sz="3400" dirty="0">
                <a:solidFill>
                  <a:srgbClr val="C00000"/>
                </a:solidFill>
              </a:rPr>
              <a:t>Украшение зала высказываниями известных людей на тему встречи</a:t>
            </a:r>
          </a:p>
          <a:p>
            <a:pPr lvl="0"/>
            <a:r>
              <a:rPr lang="ru-RU" sz="3400" dirty="0">
                <a:solidFill>
                  <a:srgbClr val="C00000"/>
                </a:solidFill>
              </a:rPr>
              <a:t>Индивидуальные беседы на тему встречи</a:t>
            </a:r>
          </a:p>
          <a:p>
            <a:pPr lvl="0"/>
            <a:r>
              <a:rPr lang="ru-RU" sz="3400" dirty="0">
                <a:solidFill>
                  <a:srgbClr val="C00000"/>
                </a:solidFill>
              </a:rPr>
              <a:t>Совместное изготовление родителями и детьми костюмов.</a:t>
            </a:r>
          </a:p>
          <a:p>
            <a:pPr lvl="0"/>
            <a:r>
              <a:rPr lang="ru-RU" sz="3400" dirty="0">
                <a:solidFill>
                  <a:srgbClr val="C00000"/>
                </a:solidFill>
              </a:rPr>
              <a:t>Подготовка памяток и благодарности на тему встречи</a:t>
            </a:r>
          </a:p>
          <a:p>
            <a:pPr lvl="0"/>
            <a:r>
              <a:rPr lang="ru-RU" sz="3400" dirty="0">
                <a:solidFill>
                  <a:srgbClr val="C00000"/>
                </a:solidFill>
              </a:rPr>
              <a:t>Подготовка презентации на тему встречи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3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2387" y="692696"/>
            <a:ext cx="6724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е  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5062" y="836712"/>
            <a:ext cx="8911114" cy="10081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Методы активизации </a:t>
            </a:r>
            <a:r>
              <a:rPr lang="ru-RU" b="1" dirty="0" smtClean="0">
                <a:solidFill>
                  <a:srgbClr val="C00000"/>
                </a:solidFill>
              </a:rPr>
              <a:t>педагогов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18170" y="1916832"/>
            <a:ext cx="7848873" cy="420933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Ассоциативный ряд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Использование </a:t>
            </a:r>
            <a:r>
              <a:rPr lang="ru-RU" b="1" dirty="0">
                <a:solidFill>
                  <a:srgbClr val="C00000"/>
                </a:solidFill>
              </a:rPr>
              <a:t>педагогических </a:t>
            </a:r>
            <a:r>
              <a:rPr lang="ru-RU" b="1" dirty="0" smtClean="0">
                <a:solidFill>
                  <a:srgbClr val="C00000"/>
                </a:solidFill>
              </a:rPr>
              <a:t>ситуаций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М</a:t>
            </a:r>
            <a:r>
              <a:rPr lang="ru-RU" b="1" dirty="0" smtClean="0">
                <a:solidFill>
                  <a:srgbClr val="C00000"/>
                </a:solidFill>
              </a:rPr>
              <a:t>етодический </a:t>
            </a:r>
            <a:r>
              <a:rPr lang="ru-RU" b="1" dirty="0">
                <a:solidFill>
                  <a:srgbClr val="C00000"/>
                </a:solidFill>
              </a:rPr>
              <a:t>прием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«</a:t>
            </a:r>
            <a:r>
              <a:rPr lang="ru-RU" b="1" dirty="0">
                <a:solidFill>
                  <a:srgbClr val="C00000"/>
                </a:solidFill>
              </a:rPr>
              <a:t>Волшебный чемоданчик»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288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</TotalTime>
  <Words>481</Words>
  <Application>Microsoft Office PowerPoint</Application>
  <PresentationFormat>Произвольный</PresentationFormat>
  <Paragraphs>315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МДОУ « Детский сад  №192»         Ярославль 2018</vt:lpstr>
      <vt:lpstr>Встреча в театральной гостиной Тема «Воспитание доброты»</vt:lpstr>
      <vt:lpstr>Актуальность темы</vt:lpstr>
      <vt:lpstr>Цель встречи</vt:lpstr>
      <vt:lpstr>Задачи встречи</vt:lpstr>
      <vt:lpstr>Задачи встречи (продолжение)</vt:lpstr>
      <vt:lpstr>Практическая значимость</vt:lpstr>
      <vt:lpstr>Предварительная работа</vt:lpstr>
      <vt:lpstr>Методы активизации педагогов </vt:lpstr>
      <vt:lpstr>Возможные достижения  детей </vt:lpstr>
      <vt:lpstr>Возможные достижения детей  (продолжение)</vt:lpstr>
      <vt:lpstr>Список литературы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Хозяин</cp:lastModifiedBy>
  <cp:revision>100</cp:revision>
  <dcterms:created xsi:type="dcterms:W3CDTF">2015-04-07T06:33:11Z</dcterms:created>
  <dcterms:modified xsi:type="dcterms:W3CDTF">2018-04-17T05:26:46Z</dcterms:modified>
</cp:coreProperties>
</file>