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F4F89E-93E4-4B15-ABAE-F06FA24CD49B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AEEF42-B241-4A8B-B51A-42B841EA1B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ОРГАНИЗАЦИЯ ПИТАНИЯ В ДОУ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00232" y="5003322"/>
            <a:ext cx="6786610" cy="1371600"/>
          </a:xfrm>
        </p:spPr>
        <p:txBody>
          <a:bodyPr/>
          <a:lstStyle/>
          <a:p>
            <a:pPr algn="ctr"/>
            <a:r>
              <a:rPr lang="ru-RU" dirty="0" smtClean="0"/>
              <a:t>Муниципальное дошкольное образовательное учреждение «Детский сад № 192»</a:t>
            </a:r>
          </a:p>
          <a:p>
            <a:pPr algn="ctr"/>
            <a:r>
              <a:rPr lang="ru-RU" dirty="0" smtClean="0"/>
              <a:t>город Ярославль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857364"/>
            <a:ext cx="4357718" cy="31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10/112/198/112198372_detskie_blyuda6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Спасибо  за  внимание !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/>
                </a:solidFill>
              </a:rPr>
              <a:t>ОРГАНИЗАЦИЯ ПИТАНИЯ ОСУЩЕСТВЛЯЕТСЯ В СООТВЕТСТВИИ С ДОКУМЕНТАМИ: 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Российской Федерации 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09.01.1996г. №2300-I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 защите прав потребителей»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30.03.1999г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№ 52-ФЗ «О санитарно-эпидемиологическом благополучии населения»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02.01.2000г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№ 29-ФЗ «О качестве и безопасности пищевых продуктов»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05.04.2013года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№44-ФЗ «О контрактной системе в сфере закупок товаров, работ, услуг для обеспечения государственных и муниципальных нужд»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Санитарно-эпидемиологические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правила и нормативы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СанПиН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2.4.1.3049-13 «Санитарно-эпидемиологические требования к устройству, содержанию и организации режима работы в дошкольных образовательных организациях» (постановление Главного государственного санитарного врача Российской Федерации 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15.05.2013г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№ 26)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Технический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регламент таможенного союза 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09.12.2011г.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№880 «О безопасности пищевой продукции»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/>
                </a:solidFill>
              </a:rPr>
              <a:t>Локальные акты ДОУ 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Положение об организации питания ДОУ;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Положение о совете по питанию ДОУ;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Положение о </a:t>
            </a:r>
            <a:r>
              <a:rPr lang="ru-RU" dirty="0" err="1" smtClean="0">
                <a:solidFill>
                  <a:srgbClr val="7030A0"/>
                </a:solidFill>
              </a:rPr>
              <a:t>бракеражной</a:t>
            </a:r>
            <a:r>
              <a:rPr lang="ru-RU" dirty="0" smtClean="0">
                <a:solidFill>
                  <a:srgbClr val="7030A0"/>
                </a:solidFill>
              </a:rPr>
              <a:t> комиссии;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Положение об организации контроля за питанием;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Приказ об организации питания детей и сотрудников.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929066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accent1"/>
                </a:solidFill>
              </a:rPr>
              <a:t>ПИЩА ГОТОВИТСЯ НА ПИЩЕБЛОКЕ, КОТОРЫЙ ОБОРУДОВАН НЕОБХОДИМЫМ ТЕХНОЛОГИЧЕСКИМ И ХОЛОДИЛЬНЫМ ОБОРУДОВАНИЕМ 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14327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32813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/>
                </a:solidFill>
              </a:rPr>
              <a:t>ПОСТАВКА ПРОДУКТОВ ПИТАНИЯ </a:t>
            </a:r>
            <a:r>
              <a:rPr lang="ru-RU" sz="2700" b="1" dirty="0" smtClean="0">
                <a:solidFill>
                  <a:schemeClr val="accent1"/>
                </a:solidFill>
              </a:rPr>
              <a:t/>
            </a:r>
            <a:br>
              <a:rPr lang="ru-RU" sz="2700" b="1" dirty="0" smtClean="0">
                <a:solidFill>
                  <a:schemeClr val="accent1"/>
                </a:solidFill>
              </a:rPr>
            </a:br>
            <a:r>
              <a:rPr lang="ru-RU" sz="2700" b="1" dirty="0" smtClean="0">
                <a:solidFill>
                  <a:schemeClr val="accent1"/>
                </a:solidFill>
              </a:rPr>
              <a:t>В </a:t>
            </a:r>
            <a:r>
              <a:rPr lang="ru-RU" sz="2700" b="1" dirty="0" smtClean="0">
                <a:solidFill>
                  <a:schemeClr val="accent1"/>
                </a:solidFill>
              </a:rPr>
              <a:t>ДОУ 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</a:t>
            </a:r>
            <a:r>
              <a:rPr lang="ru-RU" sz="2000" dirty="0" smtClean="0">
                <a:solidFill>
                  <a:srgbClr val="7030A0"/>
                </a:solidFill>
              </a:rPr>
              <a:t>Поставка </a:t>
            </a:r>
            <a:r>
              <a:rPr lang="ru-RU" sz="2000" dirty="0" smtClean="0">
                <a:solidFill>
                  <a:srgbClr val="7030A0"/>
                </a:solidFill>
              </a:rPr>
              <a:t>продуктов питания в ДОУ осуществляется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на основании Договора между </a:t>
            </a:r>
            <a:r>
              <a:rPr lang="ru-RU" sz="2000" dirty="0" smtClean="0">
                <a:solidFill>
                  <a:srgbClr val="7030A0"/>
                </a:solidFill>
              </a:rPr>
              <a:t>поставщиком </a:t>
            </a:r>
            <a:r>
              <a:rPr lang="ru-RU" sz="2000" dirty="0" smtClean="0">
                <a:solidFill>
                  <a:srgbClr val="7030A0"/>
                </a:solidFill>
              </a:rPr>
              <a:t>и заказчиком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628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143248"/>
            <a:ext cx="24860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delanounas.ru/images/img/d/3/d3d3LnNvc3Rhdi5ydS9hcnRpY2xlcy9ydXMvMjAxMC8yOC4wNy9uZXdzL2ltYWdlcy8xbW9sb2tvLmpwZz9fX2lkPTEzNj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14"/>
            <a:ext cx="3786214" cy="28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accent1"/>
                </a:solidFill>
              </a:rPr>
              <a:t>Рекомендуемое распределение калорийности пищи в %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err="1" smtClean="0">
                <a:solidFill>
                  <a:schemeClr val="accent1"/>
                </a:solidFill>
              </a:rPr>
              <a:t>СанПин</a:t>
            </a:r>
            <a:r>
              <a:rPr lang="ru-RU" sz="2800" b="1" dirty="0" smtClean="0">
                <a:solidFill>
                  <a:schemeClr val="accent1"/>
                </a:solidFill>
              </a:rPr>
              <a:t> 2.4.1.3049-13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483090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Завтрак 20-25%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Второй завтрак 5%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Обед 30-35%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Полдник 10-15%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Ужин 20-25%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3228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ovety-kulinara.ru/wp-content/uploads/2012/08/Vkusny-e-ponchi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43380"/>
            <a:ext cx="3133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ravda32.ru/images/obhestvo/deti-eda1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143380"/>
            <a:ext cx="3133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Режим питания в ДОУ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err="1" smtClean="0">
                <a:solidFill>
                  <a:schemeClr val="accent1"/>
                </a:solidFill>
              </a:rPr>
              <a:t>СанПин</a:t>
            </a:r>
            <a:r>
              <a:rPr lang="ru-RU" sz="2400" b="1" dirty="0" smtClean="0">
                <a:solidFill>
                  <a:schemeClr val="accent1"/>
                </a:solidFill>
              </a:rPr>
              <a:t> 2.4.1.3049 - 13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8.30 – 9.00 завтрак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10.30 – 11.00 второй завтрак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12.00 – 13.00 обед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15.30 – 16.00 полдник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16.30 – 17.00 ужин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ovsyanka.pp.ua/fullsize/porrid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2733675" cy="18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2.imgsmail.ru/imgpreview?key=38efa9b38e062b4c&amp;mb=imgdb_preview_158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26574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fs.cook-time.com/preview/img353/3539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357694"/>
            <a:ext cx="2657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ceptyblyud.ru/wp-content/uploads/2013/12/vkusnyj-borshh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786058"/>
            <a:ext cx="2657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00034" y="285728"/>
            <a:ext cx="4357718" cy="2786085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Питание в ДОУ осуществляется на основе примерного 10-дневного меню, с учетом сочетания продуктов, соотношения основных пищевых ингредиентов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71472" y="3214688"/>
            <a:ext cx="3429024" cy="303371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Меню согласовано с </a:t>
            </a:r>
            <a:r>
              <a:rPr lang="ru-RU" sz="2000" b="1" dirty="0" err="1" smtClean="0">
                <a:solidFill>
                  <a:srgbClr val="FF0000"/>
                </a:solidFill>
              </a:rPr>
              <a:t>Роспотребнадзором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786314" y="642938"/>
            <a:ext cx="3857652" cy="3214687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ДОУ вносит свои изменения в предлагаемое меню с учетом таблицы замены продуктов и технологических карт из сборников рецептуры блюд для детского питания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https://psihologijaonlajn.files.wordpress.com/2014/11/fotolia_9823206_subscription_xl-700x466.jpg?w=640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929066"/>
            <a:ext cx="35718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С целью изучения и выявления уровня организации качества питания детей ДОУ проведено анкетирование родителей.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Анализ анкет показал, что большинство родителей </a:t>
            </a:r>
            <a:r>
              <a:rPr lang="ru-RU" sz="2200" dirty="0" smtClean="0">
                <a:solidFill>
                  <a:srgbClr val="FF0000"/>
                </a:solidFill>
              </a:rPr>
              <a:t>удовлетворены </a:t>
            </a:r>
            <a:r>
              <a:rPr lang="ru-RU" sz="2200" dirty="0" smtClean="0">
                <a:solidFill>
                  <a:srgbClr val="0070C0"/>
                </a:solidFill>
              </a:rPr>
              <a:t>качеством питания в детском саду.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://www.happy-journal.com/files/stuff/story/20120629023908_0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astut-goda.ru/images/image/image1/1-den-vospitatelj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6433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302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ОРГАНИЗАЦИЯ ПИТАНИЯ В ДОУ</vt:lpstr>
      <vt:lpstr> ОРГАНИЗАЦИЯ ПИТАНИЯ ОСУЩЕСТВЛЯЕТСЯ В СООТВЕТСТВИИ С ДОКУМЕНТАМИ: </vt:lpstr>
      <vt:lpstr> Локальные акты ДОУ </vt:lpstr>
      <vt:lpstr> ПИЩА ГОТОВИТСЯ НА ПИЩЕБЛОКЕ, КОТОРЫЙ ОБОРУДОВАН НЕОБХОДИМЫМ ТЕХНОЛОГИЧЕСКИМ И ХОЛОДИЛЬНЫМ ОБОРУДОВАНИЕМ </vt:lpstr>
      <vt:lpstr> ПОСТАВКА ПРОДУКТОВ ПИТАНИЯ  В ДОУ </vt:lpstr>
      <vt:lpstr> Рекомендуемое распределение калорийности пищи в % СанПин 2.4.1.3049-13</vt:lpstr>
      <vt:lpstr>Режим питания в ДОУ СанПин 2.4.1.3049 - 13</vt:lpstr>
      <vt:lpstr>Слайд 8</vt:lpstr>
      <vt:lpstr>С целью изучения и выявления уровня организации качества питания детей ДОУ проведено анкетирование родителей.</vt:lpstr>
      <vt:lpstr>Спасибо  за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ДОУ</dc:title>
  <dc:creator>Владимир</dc:creator>
  <cp:lastModifiedBy>Владимир</cp:lastModifiedBy>
  <cp:revision>14</cp:revision>
  <dcterms:created xsi:type="dcterms:W3CDTF">2015-11-21T15:21:05Z</dcterms:created>
  <dcterms:modified xsi:type="dcterms:W3CDTF">2015-11-21T17:43:08Z</dcterms:modified>
</cp:coreProperties>
</file>