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8" r:id="rId23"/>
    <p:sldId id="283" r:id="rId24"/>
    <p:sldId id="279" r:id="rId25"/>
    <p:sldId id="280" r:id="rId26"/>
    <p:sldId id="281" r:id="rId27"/>
    <p:sldId id="282" r:id="rId2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36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D1D9-7C52-4B47-8B09-230C79859CE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81895-E746-4EC7-B0F2-D820ED260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8" y="1857357"/>
            <a:ext cx="5500726" cy="28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Паспорт РППС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старшей группы «Солнышко» 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на 2023 – 2024 г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5kM77eOzu6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EF3"/>
              </a:clrFrom>
              <a:clrTo>
                <a:srgbClr val="FBFE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60" y="4714877"/>
            <a:ext cx="4714908" cy="1928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6832" y="81003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Ярославль, 2023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95" y="114297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дошкольное образовательное учреждение «Детский сад №192».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86190" y="671514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Выполнили воспитатели:</a:t>
            </a:r>
          </a:p>
          <a:p>
            <a:r>
              <a:rPr lang="ru-RU" b="1" dirty="0" smtClean="0"/>
              <a:t>Кондратьева О.А.</a:t>
            </a:r>
          </a:p>
          <a:p>
            <a:r>
              <a:rPr lang="ru-RU" b="1" dirty="0" smtClean="0"/>
              <a:t>Жарова С.А.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664" y="1295698"/>
            <a:ext cx="60486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       Совершенствуются и развиваются практические навыки работы с ножницами: дети могут вырезать круги из квадратов, овалы из прямоугольников, преобразовывать одни геометрические фигуры в другие: квадрат — в несколько треугольников, прямоугольник — в полоски, квадраты и маленькие прямоугольники; создавать из нарезанных фигур изображения разных предметов или декоративные композиции. Дети конструируют по условиям, заданным взрослым, но уже готовы к самостоятельному творческому конструированию из разных материалов. У них формируются обобщённые способы действий и обобщённые представления о конструируемых ими объектах. </a:t>
            </a:r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1547664"/>
            <a:ext cx="590465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В соответствии с ФГОС ДО и общеобразовательной программой ДОО развивающая предметно-пространственная среда создается педагогами для развития индивидуальности каждого ребенка с учетом его возможностей, уровня активности и интересов. Для выполнения этой задачи РППС должна быть:</a:t>
            </a:r>
          </a:p>
          <a:p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содержательно-насыщенной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 – включать средства обучения (в том числе технические), материалы (в том числе расходные), инвентарь, игровое, спортивное и оздоровительное оборудование, которые позволяют обеспечить игровую, познавательную, исследовательскую и творческую активность всех категорий детей, экспериментирование с материалами, доступными детям; двигательную активность, в том числе развитие крупной и мелкой моторики, участие в подвижных играх и соревнованиях; эмоциональное благополучие детей во взаимодействии с предметно- пространственным окружением; возможность самовыражения детей;</a:t>
            </a:r>
          </a:p>
          <a:p>
            <a:pPr>
              <a:buFont typeface="Symbol"/>
              <a:buChar char="·"/>
            </a:pPr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  трансформируемой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 – обеспечивать возможность изменений РППС в зависимости от образовательной ситуации, в том числе меняющихся интересов и возможностей детей; 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вариативной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обеспечивать 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 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полифункциональной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обеспечивать возможность разнообразного использования составляющих РППС (например, детской мебели, матов, мягких модулей, ширм, в том числе природных материалов) в разных видах детской активности;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0768" y="61156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Требования к РППС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1295698"/>
            <a:ext cx="583264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доступной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 – обеспечивать свободный доступ воспитанников (в том числе детей с ограниченными возможностями здоровья) к играм, игрушкам, материалам, пособиям, обеспечивающим все основные виды детской активности; </a:t>
            </a:r>
          </a:p>
          <a:p>
            <a:pPr>
              <a:buFont typeface="Symbol"/>
              <a:buChar char="·"/>
            </a:pPr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  безопасной</a:t>
            </a:r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 – все элементы РППС должны соответствовать требованиям по обеспечению надёжности и безопасность их использования, такими как санитарно- эпидемиологические правила и нормативы и правила пожарной безопасности.</a:t>
            </a:r>
          </a:p>
          <a:p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       Определяя наполняемость РППС, следует помнить о концептуальной целостности образовательного процесса. Для реализации содержания каждого из направлений развития и образования детей ФГОС ДО определяет  5 образовательных областей: </a:t>
            </a:r>
          </a:p>
          <a:p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-социально-коммуникативное развитие;</a:t>
            </a:r>
            <a:endParaRPr lang="ru-RU" sz="1400" dirty="0" smtClean="0">
              <a:latin typeface="Constantia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-познавательное развитие; </a:t>
            </a:r>
            <a:endParaRPr lang="ru-RU" sz="1400" dirty="0" smtClean="0">
              <a:latin typeface="Constantia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-речевое развитие; </a:t>
            </a:r>
            <a:endParaRPr lang="ru-RU" sz="1400" dirty="0" smtClean="0">
              <a:latin typeface="Constantia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-художественно-эстетическое развитие; </a:t>
            </a:r>
            <a:endParaRPr lang="ru-RU" sz="1400" dirty="0" smtClean="0">
              <a:latin typeface="Constantia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Constantia" pitchFamily="18" charset="0"/>
                <a:cs typeface="Times New Roman" pitchFamily="18" charset="0"/>
              </a:rPr>
              <a:t>-физическое развитие. </a:t>
            </a:r>
            <a:endParaRPr lang="ru-RU" sz="1400" dirty="0" smtClean="0">
              <a:latin typeface="Constantia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Constantia" pitchFamily="18" charset="0"/>
                <a:cs typeface="Times New Roman" pitchFamily="18" charset="0"/>
              </a:rPr>
              <a:t>Принимая во внимание интегративные качества образовательных областей, игрушки, оборудование и прочие материалы для реализации содержания одной образовательной области могут использоваться и в ходе реализации содержания других областей, каждая из которых соответствует детским видам деятельности.</a:t>
            </a:r>
          </a:p>
          <a:p>
            <a:pPr>
              <a:buFont typeface="Symbol"/>
              <a:buChar char="·"/>
            </a:pPr>
            <a:endParaRPr lang="ru-RU" dirty="0" smtClean="0"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0768" y="61156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Развивающие центры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688" y="1331640"/>
            <a:ext cx="56166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речевого развития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дидактические игры , рабочие тетради,</a:t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картотеки, сюжетные и предметные картинки, альбомы с заданиями, настольные развивающие игры речевого характера, буквы на магнитах.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6" name="Рисунок 5" descr="swfKJYJDOG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808" y="3563888"/>
            <a:ext cx="3186354" cy="4248472"/>
          </a:xfrm>
          <a:prstGeom prst="round2Diag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88" y="1403648"/>
            <a:ext cx="56166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математического развития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</a:t>
            </a:r>
            <a:r>
              <a:rPr lang="ru-RU" sz="1400" dirty="0" smtClean="0">
                <a:latin typeface="Constantia" pitchFamily="18" charset="0"/>
              </a:rPr>
              <a:t>рабочие тетради с заданиями, настенная модель числового ряда с наличием чисел, модель часов, настольно-печатные, дидактические игры, геометрические головоломки, прописи с математическими заданиями, набор геометрических фигур, цифры на магнитах.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5" name="Рисунок 4" descr="gfWvM5TjJ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6832" y="3923928"/>
            <a:ext cx="2952328" cy="3936437"/>
          </a:xfrm>
          <a:prstGeom prst="round2Diag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664" y="1475656"/>
            <a:ext cx="5976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книги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фотографии писателей, </a:t>
            </a:r>
            <a:r>
              <a:rPr lang="ru-RU" sz="1400" dirty="0" smtClean="0">
                <a:latin typeface="Constantia" pitchFamily="18" charset="0"/>
              </a:rPr>
              <a:t>иллюстрированные сборники сказок, книжки малышки с хорошими рисунками и текстами их двух-трех строк, предваряющими иллюстрацию или завершающими страничку, книги о животных.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</p:txBody>
      </p:sp>
      <p:pic>
        <p:nvPicPr>
          <p:cNvPr id="5" name="Рисунок 4" descr="XPiJFeVWaQ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744" y="3779912"/>
            <a:ext cx="4437112" cy="3327834"/>
          </a:xfrm>
          <a:prstGeom prst="round2Diag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1403648"/>
            <a:ext cx="55446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природы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живые растения, календарь природы, дидактические игры, лейка, дидактическая кукла с одеждой по сезонам (временам года)</a:t>
            </a:r>
            <a:endParaRPr lang="ru-RU" sz="1400" dirty="0" smtClean="0">
              <a:latin typeface="Constantia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Dk7com9o2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720" y="2987824"/>
            <a:ext cx="2880320" cy="216024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YqsgDEKbq3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0968" y="5580112"/>
            <a:ext cx="2784309" cy="2088232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1475656"/>
            <a:ext cx="5760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безопасности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методические пособия по пожарной безопасности, альбом «Профессия пожарный», макет, набор сюжетных картинок по безопасности.</a:t>
            </a:r>
            <a:endParaRPr lang="ru-RU" sz="1400" dirty="0" smtClean="0">
              <a:latin typeface="Constantia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sz="2000" dirty="0" smtClean="0">
              <a:latin typeface="Constantia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</p:txBody>
      </p:sp>
      <p:pic>
        <p:nvPicPr>
          <p:cNvPr id="5" name="Рисунок 4" descr="ACowQK1wxg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752" y="3707904"/>
            <a:ext cx="4149080" cy="311181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80" y="1475656"/>
            <a:ext cx="57606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ПДД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картотека игр по ПДД,  альбом «Я знаю ПДД», методическое пособие по дорожной безопасности,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лепбук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«Правила дорожного движения», лото «Дорожные знаки», картинки и иллюстрации по ПДД.</a:t>
            </a:r>
            <a:endParaRPr lang="ru-RU" sz="1400" dirty="0" smtClean="0">
              <a:latin typeface="Constantia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4RknQ9xTc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760" y="3779912"/>
            <a:ext cx="4149080" cy="311181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80" y="147565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экспериментирования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</a:t>
            </a:r>
            <a:r>
              <a:rPr lang="ru-RU" sz="1400" dirty="0" smtClean="0">
                <a:latin typeface="Constantia" pitchFamily="18" charset="0"/>
              </a:rPr>
              <a:t>коробочки, пластмассовые стаканчики, колбы, мензурки, пуговицы, ракушки, шишки, воронки, картотека опытов.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Рисунок 5" descr="wNTeadk_S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2699792"/>
            <a:ext cx="3168352" cy="2376264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Et58mXKZl1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6912" y="5292080"/>
            <a:ext cx="3429000" cy="257175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8760" y="611560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 детьми работают</a:t>
            </a:r>
          </a:p>
        </p:txBody>
      </p:sp>
      <p:pic>
        <p:nvPicPr>
          <p:cNvPr id="6" name="Рисунок 5" descr="9asNVE7f8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728" y="2627784"/>
            <a:ext cx="2016224" cy="2762490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7" name="Рисунок 6" descr="da0IojM9Vj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5064" y="2555776"/>
            <a:ext cx="2052228" cy="2736304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8" name="Рисунок 7" descr="изображение_viber_2022-09-23_15-16-45-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2896" y="6228184"/>
            <a:ext cx="2211941" cy="2486544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556792" y="558011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Нифталиева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Аида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Солтановна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0688" y="1403648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Жарова Светлана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высшей категории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3016" y="1547664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Кондратьева Оксана Александровна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1619672"/>
            <a:ext cx="58326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патриотического воспитания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 книжки о Москве и её достопримечательностях, символ города Ярославля,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лепбук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«Моя Родина – Россия», альбом «Мой город», большой патриотический макет.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5" name="Рисунок 4" descr="ce-PtGUYv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808" y="3635896"/>
            <a:ext cx="2970330" cy="396044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664" y="1259632"/>
            <a:ext cx="59766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музыки и театра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музыкальные инструменты, наглядно – дидактическое пособие «Музыкальные инструменты», методическое пособие «Ударные музыкальные инструменты». </a:t>
            </a:r>
            <a:r>
              <a:rPr lang="ru-RU" sz="1400" dirty="0" smtClean="0">
                <a:latin typeface="Constantia" pitchFamily="18" charset="0"/>
              </a:rPr>
              <a:t>Декорации, персонажи, костюмы, маски, мелкие игрушки для режиссерских игр. Театры:  пальчиковый, кукольный, на </a:t>
            </a:r>
            <a:r>
              <a:rPr lang="ru-RU" sz="1400" dirty="0" err="1" smtClean="0">
                <a:latin typeface="Constantia" pitchFamily="18" charset="0"/>
              </a:rPr>
              <a:t>фланелеграфе</a:t>
            </a:r>
            <a:r>
              <a:rPr lang="ru-RU" sz="1400" dirty="0" smtClean="0">
                <a:latin typeface="Constantia" pitchFamily="18" charset="0"/>
              </a:rPr>
              <a:t> с набором персонажей, картонный; диски, кассеты с мультфильмами, картотека сказочных загадок.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vnRvWGWLy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5616116"/>
            <a:ext cx="2880320" cy="216024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IBEMbcHFH1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6832" y="3347864"/>
            <a:ext cx="2852936" cy="1816518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OxOB-TFq-5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6722" y="5436096"/>
            <a:ext cx="2078849" cy="2771799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1475656"/>
            <a:ext cx="5904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 игры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атрибуты для сюжетно – ролевых игр «Парикмахерская», «Больница», «Кафе». «Семья», «Магазин»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5" name="Рисунок 4" descr="LD5vAbOxt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720" y="2879812"/>
            <a:ext cx="2924944" cy="2193708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MWqDWivvv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5436096"/>
            <a:ext cx="2880320" cy="216024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 descr="9NBaMLs_u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712" y="1979712"/>
            <a:ext cx="2430270" cy="324036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0XpcHp_l4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1048" y="1931707"/>
            <a:ext cx="2456892" cy="3275856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08720" y="594015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уединения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688" y="6660232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палатка, мягкие подушки, игрушки , ширма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1331640"/>
            <a:ext cx="59046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физического развития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шнур короткий плетёный;   кегли, косички, веревочки, скакалки, </a:t>
            </a:r>
            <a:r>
              <a:rPr lang="ru-RU" sz="14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14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;   атрибуты для ОРУ: флажки, погремушки, платочки (по количеству детей);   атрибуты для подвижных игр: рули, маски, «боулинг»;   мешочки с крупой;  массажные мячики – тренажеры; мячи: резиновые (разных размеров, надувные, массажные, футбольный, обручи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5" name="Рисунок 4" descr="OgyV879xw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716" y="4572000"/>
            <a:ext cx="2484276" cy="3312368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KUTAeF_Kcn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3491880"/>
            <a:ext cx="2592288" cy="3456384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1475656"/>
            <a:ext cx="59046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изодеятельности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Оборудование: краски, кисти, пластилин, цветные и простые карандаши, альбомы, цветная бумага, ножницы, клей, трафареты, стеки.</a:t>
            </a:r>
            <a:endParaRPr lang="ru-RU" sz="1400" dirty="0" smtClean="0">
              <a:latin typeface="Constantia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kE5Ex_pN0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752" y="3635896"/>
            <a:ext cx="4464496" cy="2867043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8760" y="140364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 конструирования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197971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Оборудование: мягкие крупные модули;</a:t>
            </a:r>
          </a:p>
          <a:p>
            <a:r>
              <a:rPr lang="ru-RU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фигурки для обыгрывания построек;</a:t>
            </a:r>
          </a:p>
          <a:p>
            <a:r>
              <a:rPr lang="ru-RU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конструктор пластмассовый; конструктор напольный, пластмассовая дорога для машин</a:t>
            </a:r>
            <a:endParaRPr lang="ru-RU" dirty="0"/>
          </a:p>
        </p:txBody>
      </p:sp>
      <p:pic>
        <p:nvPicPr>
          <p:cNvPr id="6" name="Рисунок 5" descr="DFBAcb8TGx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3275856"/>
            <a:ext cx="2376264" cy="3168352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19pqNqO2Mw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4984" y="5652120"/>
            <a:ext cx="3068960" cy="230172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8" y="1071539"/>
            <a:ext cx="55721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Планируемые направления развития РППС:</a:t>
            </a:r>
          </a:p>
          <a:p>
            <a:r>
              <a:rPr lang="ru-RU" dirty="0" smtClean="0"/>
              <a:t>Обновить журналы в «Салоне красоты», и журналы по кулинарии «Кухня». Пополнить центр изо раскрасками по лексическим темам. Расширение центра экологии и экспериментирования (создание тематического огорода на окне) для наблюдения за условиями роста растений. С учётом возрастных особенностей необходимо пополнить «Центр книг» литературой. Создать для отдыха и релаксации детей Центр уединения. Обновить картотеки.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43" y="4357686"/>
            <a:ext cx="58579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реализации запланированных направлений развития РППС:</a:t>
            </a:r>
          </a:p>
          <a:p>
            <a:r>
              <a:rPr lang="ru-RU" dirty="0" smtClean="0"/>
              <a:t>Обновила</a:t>
            </a:r>
            <a:r>
              <a:rPr lang="ru-RU" b="1" dirty="0" smtClean="0"/>
              <a:t> </a:t>
            </a:r>
            <a:r>
              <a:rPr lang="ru-RU" dirty="0" smtClean="0"/>
              <a:t>журналы  в «Салоне красоты», и журналы по кулинарии «Кухня». Пополнила центр изо раскрасками по лексическим темам.  В центре экологии и экспериментирования создали огорода на окне для наблюдения за условиями роста растений. Дополнили «Центр книг» литературой. Оформили Центр уединения.  Обновила картотеки: «Пальчиковые игры», «Дидактические игры», «Экспериментирование», «Подвижные игры», «Гимнастика после сна», «Конструирование», «Комплекс упражнений утренней гимнастики», « Сюжетно-ролевых игр», « музыкально – подвижные игры».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2776" y="61156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Содержание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688" y="1979712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1.   Цели и задачи РППС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2.   Возрастные особенности детей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5 – 6  лет 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Требования к РППС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Развивающие центры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1619672"/>
            <a:ext cx="59046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Цель </a:t>
            </a:r>
            <a:r>
              <a:rPr lang="ru-RU" sz="2000" dirty="0" smtClean="0">
                <a:latin typeface="Constantia" pitchFamily="18" charset="0"/>
              </a:rPr>
              <a:t>- создание развивающей предметно-пространственной среды в ДОУ, с учетом требований ФГОС ДО, позволяющей реализовать содержание основной общеобразовательной программы дошкольного образования и достичь планируемых результатов её освоения, развитие социальной культуры дошкольников, познавательного интереса, любознательности. Формирование эмоционального благополучия, индивидуальной комфортности.</a:t>
            </a:r>
          </a:p>
          <a:p>
            <a:r>
              <a:rPr lang="ru-RU" sz="2000" b="1" dirty="0" smtClean="0">
                <a:latin typeface="Constantia" pitchFamily="18" charset="0"/>
              </a:rPr>
              <a:t>Задачи:</a:t>
            </a:r>
            <a:r>
              <a:rPr lang="ru-RU" sz="2000" dirty="0" smtClean="0">
                <a:latin typeface="Constantia" pitchFamily="18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 Создать предметно-пространственную среду, с учетом психологических основ конструктивного взаимодействия участников воспитательно-образовательного процесса.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  Продумать дизайн и эргономику современной среды дошкольного учреждения, учитывая психологические особенности возрастной группы, на которую нацелена данная среда.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2776" y="6835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Цели и задачи РППС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0728" y="395536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Возрастные особенности детей 5 – 6 лет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1763688"/>
            <a:ext cx="59766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      Ребёнок 5—6 лет стремится познать себя и другого человека как представителя общества (ближайшего социума), постепенно начинает осознавать связи и зависимости в социальном поведении и взаимоотношениях людей. В 5—6 лет дошкольники совершают положительный нравственный выбор (преимущественно в воображаемом плане). </a:t>
            </a:r>
          </a:p>
          <a:p>
            <a:r>
              <a:rPr lang="ru-RU" sz="1400" dirty="0" smtClean="0">
                <a:latin typeface="Constantia" pitchFamily="18" charset="0"/>
              </a:rPr>
              <a:t>     Несмотря на то что, как и в 4—5 лет, дети в большинстве случаев используют в речи слова-оценки хороший — плохой, добрый — злой, они значительно чаще начинают употреблять и более точный словарь для обозначения моральных понятий — вежливый, честный, заботливый и др. В этом возрасте в поведении дошкольников происходят качественные изменения — формируется возможность </a:t>
            </a:r>
            <a:r>
              <a:rPr lang="ru-RU" sz="1400" dirty="0" err="1" smtClean="0">
                <a:latin typeface="Constantia" pitchFamily="18" charset="0"/>
              </a:rPr>
              <a:t>саморегуляции</a:t>
            </a:r>
            <a:r>
              <a:rPr lang="ru-RU" sz="1400" dirty="0" smtClean="0">
                <a:latin typeface="Constantia" pitchFamily="18" charset="0"/>
              </a:rPr>
              <a:t>, т. е. дети начинают предъявлять к себе те требования, которые раньше предъявлялись им взрослыми. Так они могут, не отвлекаясь на более интересные дела, доводить до конца малопривлекательную работу (убирать игрушки, наводить порядок в комнате и т. п.). </a:t>
            </a:r>
          </a:p>
          <a:p>
            <a:r>
              <a:rPr lang="ru-RU" sz="1400" dirty="0" smtClean="0">
                <a:latin typeface="Constantia" pitchFamily="18" charset="0"/>
              </a:rPr>
              <a:t>      Это становится возможным благодаря осознанию детьми общепринятых норм и правил поведения и обязательности их выполнения. Ребенок эмоционально переживает не только оценку его поведения другими, но и соблюдение им самим норм и правил, соответствие его поведения своим </a:t>
            </a:r>
            <a:r>
              <a:rPr lang="ru-RU" sz="1400" dirty="0" err="1" smtClean="0">
                <a:latin typeface="Constantia" pitchFamily="18" charset="0"/>
              </a:rPr>
              <a:t>моральнонравственным</a:t>
            </a:r>
            <a:r>
              <a:rPr lang="ru-RU" sz="1400" dirty="0" smtClean="0">
                <a:latin typeface="Constantia" pitchFamily="18" charset="0"/>
              </a:rPr>
              <a:t> представлениям. Однако соблюдение норм (дружно играть, делиться игрушками, контролировать агрессию и т. д.), как правило, в этом возрасте возможно лишь во взаимодействии с теми, кто наиболее симпатичен, с друзьями. </a:t>
            </a:r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664" y="1295698"/>
            <a:ext cx="604867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     В возрасте от 5 до 6 лет происходят изменения в представлениях ребёнка о себе. Эти представления начинают включать не только характеристики, которыми ребёнок наделяет себя настоящего в данный отрезок времени, но и качества, которыми он хотел бы или, наоборот, не хотел бы обладать в будущем, и существуют пока как образы реальных людей или сказочных персонажей («Я хочу быть таким, как Человек-Паук», «Я буду, как принцесса» и т. д.). В них проявляются усваиваемые детьми этические нормы. В этом возрасте дети в значительной степени ориентированы на сверстников, большую часть времени проводят с ними в совместных играх и беседах, оценки и мнение товарищей становятся существенными для них. Повышается избирательность и устойчивость взаимоотношений с ровесниками. </a:t>
            </a:r>
          </a:p>
          <a:p>
            <a:r>
              <a:rPr lang="ru-RU" sz="1400" dirty="0" smtClean="0">
                <a:latin typeface="Constantia" pitchFamily="18" charset="0"/>
              </a:rPr>
              <a:t>      Свои предпочтения дети объясняют успешностью того или иного ребёнка в игре («С ним интересно играть» и т. п.) или его положительными качествами («Она хорошая», «Он не дерётся» и т. п.). </a:t>
            </a:r>
          </a:p>
          <a:p>
            <a:r>
              <a:rPr lang="ru-RU" sz="1400" dirty="0" smtClean="0">
                <a:latin typeface="Constantia" pitchFamily="18" charset="0"/>
              </a:rPr>
              <a:t> Дошкольники оценивают свои поступки в соответствии с </a:t>
            </a:r>
            <a:r>
              <a:rPr lang="ru-RU" sz="1400" dirty="0" err="1" smtClean="0">
                <a:latin typeface="Constantia" pitchFamily="18" charset="0"/>
              </a:rPr>
              <a:t>гендерной</a:t>
            </a:r>
            <a:r>
              <a:rPr lang="ru-RU" sz="1400" dirty="0" smtClean="0">
                <a:latin typeface="Constantia" pitchFamily="18" charset="0"/>
              </a:rPr>
              <a:t> принадлежностью, прогнозируют возможные варианты разрешения различных ситуаций общения с детьми своего и противоположного пола, осознают необходимость, и целесообразность выполнения правил поведения во взаимоотношениях с детьми разного пола в соответствии с этикетом, замечают проявления женских и мужских качеств в поведении окружающих взрослых, ориентируются на социально одобряемые образцы женских и мужских проявлений людей, литературных героев и с удовольствием принимают роли достойных мужчин и женщин в игровой, театрализованной и других видах деятельности. </a:t>
            </a:r>
          </a:p>
          <a:p>
            <a:r>
              <a:rPr lang="ru-RU" sz="1400" dirty="0" smtClean="0">
                <a:latin typeface="Constantia" pitchFamily="18" charset="0"/>
              </a:rPr>
              <a:t>      При обосновании выбора сверстников противоположного пола мальчики опираются на такие качества девочек, как красота, нежность, ласковость, а девочки — на такие, как сила, способность заступиться за другого. При этом если мальчики обладают ярко выраженными женскими качествами, то они отвергаются мальчишеским обществом, девочки же принимают в свою компанию таких мальчиков. </a:t>
            </a: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80" y="1295698"/>
            <a:ext cx="568863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      Более совершенной становится крупная моторика. Ребёнок этого возраста способен к освоению сложных движений: может пройти по неширокой скамейке и при этом даже перешагнуть через небольшое препятствие; умеет отбивать мяч о землю одной рукой несколько раз подряд. Уже наблюдаются различия в движениях мальчиков и девочек (у мальчиков — более порывистые, у девочек — мягкие, плавные, уравновешенные), общей конфигурации тела в зависимости от пола ребёнка. </a:t>
            </a:r>
          </a:p>
          <a:p>
            <a:r>
              <a:rPr lang="ru-RU" sz="1400" dirty="0" smtClean="0">
                <a:latin typeface="Constantia" pitchFamily="18" charset="0"/>
              </a:rPr>
              <a:t>       Активно формируется осанка детей, правильная манера держаться. Посредством целенаправленной и систематической двигательной активности укрепляются мышцы и связки. Развиваются выносливость (способность достаточно длительное время заниматься физическими упражнениями) и силовые качества (способность применения ребёнком небольших усилий на протяжении достаточно длительного времени). </a:t>
            </a:r>
          </a:p>
          <a:p>
            <a:r>
              <a:rPr lang="ru-RU" sz="1400" dirty="0" smtClean="0">
                <a:latin typeface="Constantia" pitchFamily="18" charset="0"/>
              </a:rPr>
              <a:t>Ловкость и развитие мелкой моторики проявляются в более высокой степени самостоятельности ребёнка при самообслуживании: дети практически не нуждаются в помощи взрослого, когда одеваются и обуваются. Некоторые из них могут обращаться со шнурками — продевать их в ботинок и завязывать бантиком. </a:t>
            </a:r>
          </a:p>
          <a:p>
            <a:r>
              <a:rPr lang="ru-RU" sz="1400" dirty="0" smtClean="0">
                <a:latin typeface="Constantia" pitchFamily="18" charset="0"/>
              </a:rPr>
              <a:t>      Внимание детей становится более устойчивым и произвольным. Они могут заниматься не очень привлекательным, но нужным делом в течение 20—25 мин вместе со взрослым. Ребёнок этого возраста уже способен действовать по правилу, которое задаётся взрослым (отобрать несколько фигур определённой формы и цвета, найти на картинке изображения предметов и заштриховать их определённым образом). Объём памяти изменяется не существенно. Улучшается её устойчивость. При этом для запоминания дети уже могут использовать несложные приёмы и средства (в качестве подсказки могут выступать карточки или рисунки). </a:t>
            </a: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1619672"/>
            <a:ext cx="597666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      В 5—6 лет ведущее значение приобретает наглядно-образное мышление, которое позволяет ребёнку решать более сложные задачи с использованием обобщённых наглядных средств (схем, чертежей и пр.) и обобщённых представлений о свойствах различных предметов и явлений.</a:t>
            </a:r>
          </a:p>
          <a:p>
            <a:r>
              <a:rPr lang="ru-RU" sz="1400" dirty="0" smtClean="0">
                <a:latin typeface="Constantia" pitchFamily="18" charset="0"/>
              </a:rPr>
              <a:t>     Возраст 5—6 лет можно охарактеризовать как возраст овладения ребёнком активным (продуктивным) воображением, которое начинает приобретать самостоятельность, отделяясь от практической деятельности и предваряя её. Образы воображения значительно полнее и точнее воспроизводят действительность. Ребёнок чётко начинает различать действительное и вымышленное. Действия воображения — создание и воплощение замысла — начинают складываться первоначально в игре. Это проявляется в том, что прежде игры рождается её замысел и сюжет. Постепенно дети приобретают способность действовать по предварительному замыслу в конструировании и рисовании.</a:t>
            </a:r>
          </a:p>
          <a:p>
            <a:r>
              <a:rPr lang="ru-RU" sz="1400" dirty="0" smtClean="0">
                <a:latin typeface="Constantia" pitchFamily="18" charset="0"/>
              </a:rPr>
              <a:t>       На шестом году жизни ребёнка происходят важные изменения в развитии речи. Для детей этого возраста становится нормой правильное произношение звуков. Сравнивая свою речь с речью взрослых, дошкольник может обнаружить собственные речевые недостатки. Ребёнок шестого года жизни свободно использует средства интонационной выразительности: может читать стихи грустно, весело или торжественно, способен регулировать громкость голоса и темп речи в зависимости от ситуации (громко читать стихи на празднике или тихо делиться своими секретами и т. п.). Дети начинают употреблять обобщающие слова, синонимы, антонимы, оттенки значений слов, многозначные слова.</a:t>
            </a: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72982_16-p-goluboi-fon-dlya-dokumenta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1475656"/>
            <a:ext cx="590465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     Словарь детей также активно пополняется существительными, обозначающими названия профессий, социальных учреждений (библиотека, почта, универсам, спортивный клуб и т. д.); глаголами, обозначающими трудовые действия людей разных профессий, прилагательными и наречиями, отражающими качество действий, отношение людей к профессиональной деятельности.</a:t>
            </a:r>
          </a:p>
          <a:p>
            <a:r>
              <a:rPr lang="ru-RU" sz="1400" dirty="0" smtClean="0">
                <a:latin typeface="Constantia" pitchFamily="18" charset="0"/>
              </a:rPr>
              <a:t>      Повышаются возможности безопасности жизнедеятельности ребенка 5—6 лет. Это связано с ростом осознанности и произвольности поведения, преодолением эгоцентрической позиции (ребёнок становится способным встать на позицию другого). Развивается прогностическая функция мышления, что позволяет ребёнку видеть перспективу событий, предвидеть (предвосхищать) близкие и отдалённые последствия собственных действий и поступков и действий и поступков других людей. </a:t>
            </a:r>
          </a:p>
          <a:p>
            <a:r>
              <a:rPr lang="ru-RU" sz="1400" dirty="0" smtClean="0">
                <a:latin typeface="Constantia" pitchFamily="18" charset="0"/>
              </a:rPr>
              <a:t>      Трудовая деятельность. В старшем дошкольном возрасте (5—7 лет) активно развиваются планирование и </a:t>
            </a:r>
            <a:r>
              <a:rPr lang="ru-RU" sz="1400" dirty="0" err="1" smtClean="0">
                <a:latin typeface="Constantia" pitchFamily="18" charset="0"/>
              </a:rPr>
              <a:t>самооценивание</a:t>
            </a:r>
            <a:r>
              <a:rPr lang="ru-RU" sz="1400" dirty="0" smtClean="0">
                <a:latin typeface="Constantia" pitchFamily="18" charset="0"/>
              </a:rPr>
              <a:t> трудовой деятельности (при условии </a:t>
            </a:r>
            <a:r>
              <a:rPr lang="ru-RU" sz="1400" dirty="0" err="1" smtClean="0">
                <a:latin typeface="Constantia" pitchFamily="18" charset="0"/>
              </a:rPr>
              <a:t>сформированности</a:t>
            </a:r>
            <a:r>
              <a:rPr lang="ru-RU" sz="1400" dirty="0" smtClean="0">
                <a:latin typeface="Constantia" pitchFamily="18" charset="0"/>
              </a:rPr>
              <a:t> всех других компонентов детского труда). Освоенные ранее виды детского труда выполняются качественно, быстро, осознанно. Становится возможным освоение детьми разных видов ручного труда.</a:t>
            </a:r>
          </a:p>
          <a:p>
            <a:r>
              <a:rPr lang="ru-RU" sz="1400" dirty="0" smtClean="0">
                <a:latin typeface="Constantia" pitchFamily="18" charset="0"/>
              </a:rPr>
              <a:t>     В продуктивной деятельности дети также могут изобразить задуманное (замысел ведёт за собой изображение). Развитие мелкой моторики влияет на совершенствование техники художественного творчества. Дошкольники могут проводить узкие и широкие линии краской (концом кисти и плашмя), рисовать кольца, дуги, делать тройной мазок из одной точки, смешивать краску на палитре для получения светлых, тёмных и новых оттенков, </a:t>
            </a:r>
            <a:r>
              <a:rPr lang="ru-RU" sz="1400" dirty="0" err="1" smtClean="0">
                <a:latin typeface="Constantia" pitchFamily="18" charset="0"/>
              </a:rPr>
              <a:t>разбеливать</a:t>
            </a:r>
            <a:r>
              <a:rPr lang="ru-RU" sz="1400" dirty="0" smtClean="0">
                <a:latin typeface="Constantia" pitchFamily="18" charset="0"/>
              </a:rPr>
              <a:t> основной тон для получения более светлого оттенка, накладывать одну краску на другую. Они в состоянии лепить из целого куска глины, моделируя форму кончиками пальцев, сглаживать </a:t>
            </a:r>
            <a:r>
              <a:rPr lang="ru-RU" sz="1400" dirty="0" err="1" smtClean="0">
                <a:latin typeface="Constantia" pitchFamily="18" charset="0"/>
              </a:rPr>
              <a:t>местасоединения</a:t>
            </a:r>
            <a:r>
              <a:rPr lang="ru-RU" sz="1400" dirty="0" smtClean="0">
                <a:latin typeface="Constantia" pitchFamily="18" charset="0"/>
              </a:rPr>
              <a:t>, оттягивать детали пальцами от основной формы, украшать свои работы с помощью стеки и </a:t>
            </a:r>
            <a:r>
              <a:rPr lang="ru-RU" sz="1400" dirty="0" err="1" smtClean="0">
                <a:latin typeface="Constantia" pitchFamily="18" charset="0"/>
              </a:rPr>
              <a:t>налепов</a:t>
            </a:r>
            <a:r>
              <a:rPr lang="ru-RU" sz="1400" dirty="0" smtClean="0">
                <a:latin typeface="Constantia" pitchFamily="18" charset="0"/>
              </a:rPr>
              <a:t>, расписывать их. </a:t>
            </a: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2578</Words>
  <Application>Microsoft Office PowerPoint</Application>
  <PresentationFormat>Экран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Кроки</dc:creator>
  <cp:lastModifiedBy>2</cp:lastModifiedBy>
  <cp:revision>53</cp:revision>
  <dcterms:created xsi:type="dcterms:W3CDTF">2024-05-02T13:37:58Z</dcterms:created>
  <dcterms:modified xsi:type="dcterms:W3CDTF">2025-04-14T13:06:38Z</dcterms:modified>
</cp:coreProperties>
</file>