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364" y="-2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86732.jpg"/>
          <p:cNvPicPr>
            <a:picLocks noChangeAspect="1"/>
          </p:cNvPicPr>
          <p:nvPr/>
        </p:nvPicPr>
        <p:blipFill>
          <a:blip r:embed="rId2" cstate="print">
            <a:lum bright="1000" contrast="10000"/>
          </a:blip>
          <a:stretch>
            <a:fillRect/>
          </a:stretch>
        </p:blipFill>
        <p:spPr>
          <a:xfrm>
            <a:off x="0" y="0"/>
            <a:ext cx="6867144" cy="913184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908720" y="2411760"/>
            <a:ext cx="532859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Browallia New" pitchFamily="34" charset="-34"/>
              </a:rPr>
              <a:t>Паспорт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Browallia New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Browallia New" pitchFamily="34" charset="-34"/>
              </a:rPr>
              <a:t>РППС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Browallia New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Browallia New" pitchFamily="34" charset="-34"/>
              </a:rPr>
              <a:t>младшей группы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Browallia New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Browallia New" pitchFamily="34" charset="-34"/>
              </a:rPr>
              <a:t>«Солнышко»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Browallia New" pitchFamily="34" charset="-34"/>
              </a:rPr>
              <a:t>на 2021 – 2022г</a:t>
            </a: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cs typeface="Browallia New" pitchFamily="34" charset="-34"/>
              </a:rPr>
              <a:t> </a:t>
            </a:r>
          </a:p>
        </p:txBody>
      </p:sp>
      <p:pic>
        <p:nvPicPr>
          <p:cNvPr id="1026" name="Picture 2" descr="C:\Users\Кроки\Desktop\Работа ч.2 на 2020 - 21\1619417094_33-phonoteka_org-p-fon-dlya-dokumentov-v-detskom-sadu-3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85860" y="785786"/>
            <a:ext cx="4714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Муниципальное дошкольное образовательное учреждение «Детский сад №192».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643314" y="5857884"/>
            <a:ext cx="2928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Выполнили воспитатели:</a:t>
            </a:r>
          </a:p>
          <a:p>
            <a:r>
              <a:rPr lang="ru-RU" sz="2000" b="1" dirty="0" smtClean="0"/>
              <a:t>Кондратьева О.А.</a:t>
            </a:r>
          </a:p>
          <a:p>
            <a:r>
              <a:rPr lang="ru-RU" sz="2000" b="1" dirty="0" smtClean="0"/>
              <a:t>Жарова С.А.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71743" y="8143900"/>
            <a:ext cx="2286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/>
              <a:t>Ярославль 2021</a:t>
            </a:r>
            <a:endParaRPr lang="ru-RU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9417094_33-phonoteka_org-p-fon-dlya-dokumentov-v-detskom-sadu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688" y="683568"/>
            <a:ext cx="568863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latin typeface="Monotype Corsiva" pitchFamily="66" charset="0"/>
              </a:rPr>
              <a:t>вариативность</a:t>
            </a:r>
            <a:r>
              <a:rPr lang="ru-RU" sz="2000" dirty="0" smtClean="0">
                <a:latin typeface="Monotype Corsiva" pitchFamily="66" charset="0"/>
              </a:rPr>
              <a:t> среды предполагает: наличие в группе</a:t>
            </a:r>
          </a:p>
          <a:p>
            <a:r>
              <a:rPr lang="ru-RU" sz="2000" dirty="0" smtClean="0">
                <a:latin typeface="Monotype Corsiva" pitchFamily="66" charset="0"/>
              </a:rPr>
              <a:t>различных пространств (для игры, конструирования, уединения и пр.), а также разнообразных материалов, игр, игрушек и оборудования, обеспечивающих свободный выбор детей; периодическую сменяемость игрового материала, появление новых предметов, стимулирующих игровую, двигательную,</a:t>
            </a:r>
          </a:p>
          <a:p>
            <a:r>
              <a:rPr lang="ru-RU" sz="2000" dirty="0" smtClean="0">
                <a:latin typeface="Monotype Corsiva" pitchFamily="66" charset="0"/>
              </a:rPr>
              <a:t>познавательную и исследовательскую активность детей.</a:t>
            </a:r>
          </a:p>
          <a:p>
            <a:pPr lvl="0"/>
            <a:r>
              <a:rPr lang="ru-RU" sz="2000" b="1" dirty="0" smtClean="0">
                <a:latin typeface="Monotype Corsiva" pitchFamily="66" charset="0"/>
              </a:rPr>
              <a:t>доступность</a:t>
            </a:r>
            <a:r>
              <a:rPr lang="ru-RU" sz="2000" dirty="0" smtClean="0">
                <a:latin typeface="Monotype Corsiva" pitchFamily="66" charset="0"/>
              </a:rPr>
              <a:t> среды предполагает: доступность для</a:t>
            </a:r>
          </a:p>
          <a:p>
            <a:r>
              <a:rPr lang="ru-RU" sz="2000" dirty="0" smtClean="0">
                <a:latin typeface="Monotype Corsiva" pitchFamily="66" charset="0"/>
              </a:rPr>
              <a:t>воспитанников, в том числе детей с ограниченными возможностями здоровья и детей-инвалидов, всех помещений, где осуществляется образовательная деятельность; свободный доступ детей, в том числе детей с ограниченными возможностями здоровья, к играм, игрушкам, материалам, пособиям, обеспечивающим все основные виды</a:t>
            </a:r>
          </a:p>
          <a:p>
            <a:r>
              <a:rPr lang="ru-RU" sz="2000" dirty="0" smtClean="0">
                <a:latin typeface="Monotype Corsiva" pitchFamily="66" charset="0"/>
              </a:rPr>
              <a:t>детской активности; исправность и сохранность.</a:t>
            </a:r>
          </a:p>
          <a:p>
            <a:pPr lvl="0"/>
            <a:r>
              <a:rPr lang="ru-RU" sz="2000" b="1" dirty="0" smtClean="0">
                <a:latin typeface="Monotype Corsiva" pitchFamily="66" charset="0"/>
              </a:rPr>
              <a:t>безопасность</a:t>
            </a:r>
            <a:r>
              <a:rPr lang="ru-RU" sz="2000" dirty="0" smtClean="0">
                <a:latin typeface="Monotype Corsiva" pitchFamily="66" charset="0"/>
              </a:rPr>
              <a:t> предметно-пространственной среды предполагает соответствие всех её элементов требованиям по обеспечению надёжности и безопасности их использования.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9417094_33-phonoteka_org-p-fon-dlya-dokumentov-v-detskom-sadu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688" y="539552"/>
            <a:ext cx="5688632" cy="843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Характеристика детей младшего возраста.</a:t>
            </a:r>
          </a:p>
          <a:p>
            <a:r>
              <a:rPr lang="ru-RU" sz="2000" dirty="0" smtClean="0">
                <a:latin typeface="Monotype Corsiva" pitchFamily="66" charset="0"/>
              </a:rPr>
              <a:t>     Младший возраст — важнейший период в развитии ребенка. Именно в этот период происходит переход малыша к новым отношениям с взрослыми, сверстниками, с предметным миром. Главные задачи этого этапа: обеспечение эмоционально-положительного самочувствия маленьких детей, поощрение и поддержка проявлений детской самостоятельности, накопление чувственного опыта предметно-познавательной в совместной со взрослым деятельности.</a:t>
            </a:r>
          </a:p>
          <a:p>
            <a:r>
              <a:rPr lang="ru-RU" sz="2000" dirty="0" smtClean="0">
                <a:latin typeface="Monotype Corsiva" pitchFamily="66" charset="0"/>
              </a:rPr>
              <a:t>    Предметы ближайшего окружения являются для маленького ребенка источником любопытства и первой ступенью познания мира, поэтому необходимо создание насыщенной предметной среды, в которой происходит активное накопление чувственного опыта ребенка. Игрушки и предметы в группе отражают богатство и многообразие свойств, стимулируют интерес и активность. </a:t>
            </a:r>
          </a:p>
          <a:p>
            <a:r>
              <a:rPr lang="ru-RU" sz="2000" dirty="0" smtClean="0">
                <a:latin typeface="Monotype Corsiva" pitchFamily="66" charset="0"/>
              </a:rPr>
              <a:t>    Важно помнить, что ребенок многое видит впервые и воспринимает наблюдаемое как образец, своего рода эталон, с которым будет сравнивать все, увиденное позже. Именно поэтому необходимо педагогу обращать внимание на то, чтобы игрушки, предметы, изображения должны соответствовать реальным объектам мира, быть приближенными к ним по внешнему облику. </a:t>
            </a:r>
            <a:endParaRPr lang="ru-RU" sz="2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9417094_33-phonoteka_org-p-fon-dlya-dokumentov-v-detskom-sadu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80" y="539552"/>
            <a:ext cx="5976664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     Например, игрушечные животные должны соответствовать по цвету, строению, пропорциям реальным животным; не рекомендуется включать в обстановку объекты </a:t>
            </a:r>
            <a:r>
              <a:rPr lang="ru-RU" sz="2000" dirty="0" err="1" smtClean="0">
                <a:latin typeface="Monotype Corsiva" pitchFamily="66" charset="0"/>
              </a:rPr>
              <a:t>шаржеобразного</a:t>
            </a:r>
            <a:r>
              <a:rPr lang="ru-RU" sz="2000" dirty="0" smtClean="0">
                <a:latin typeface="Monotype Corsiva" pitchFamily="66" charset="0"/>
              </a:rPr>
              <a:t>, карикатурного характера, с искаженными пропорциями, неестественного цвета.</a:t>
            </a:r>
          </a:p>
          <a:p>
            <a:r>
              <a:rPr lang="ru-RU" sz="2000" dirty="0" smtClean="0">
                <a:latin typeface="Monotype Corsiva" pitchFamily="66" charset="0"/>
              </a:rPr>
              <a:t>     Игрушки для малышей должны быть, прежде всего, функциональными и носить обобщенный характер. Например, важно, чтобы автомобиль имел кузов, колеса, кабину, чтобы его можно было катать, все остальное (вид автомобиля, назначение) для ребенка пока незначимо. В группе для четырехлетних детей уже можно использовать игрушки, отражающие реальную жизнь (например, машина скорой помощи, грузовая, легковая машины, кукла-доктор и т.п.). Ряд игровых атрибутов нужно заменить предметами-заместителями для развития воображения ребенка, расширения творческих возможностей игры. Для этого целесообразно иметь емкость с разрозненными пластмассовыми и деревянными кубиками, брусками, шарами разных цветов и размеров.</a:t>
            </a:r>
          </a:p>
          <a:p>
            <a:r>
              <a:rPr lang="ru-RU" sz="2000" dirty="0" smtClean="0">
                <a:latin typeface="Monotype Corsiva" pitchFamily="66" charset="0"/>
              </a:rPr>
              <a:t>Самой выразительной особенностью детей начала четвертого года жизни является их стремление к самостоятельности. Оно проявляется в, так называемом, "кризисе трех лет", когда ребенок неожиданно для взрослого заявляет свои права на самостоятельность. 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9417094_33-phonoteka_org-p-fon-dlya-dokumentov-v-detskom-sadu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80" y="611560"/>
            <a:ext cx="576064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Стремление к ней становится внутренним двигателем, направляющим интерес ребенка к практическим средствам и способам различных действий и побуждающим овладеть ими. Однако желание быть самостоятельным и возможность реализовать ее не всегда совпадают. Задача взрослого – помочь ребенку овладеть практическими средствами и способами достижения целей.</a:t>
            </a:r>
          </a:p>
          <a:p>
            <a:r>
              <a:rPr lang="ru-RU" sz="2000" dirty="0" smtClean="0">
                <a:latin typeface="Monotype Corsiva" pitchFamily="66" charset="0"/>
              </a:rPr>
              <a:t>Маленький ребенок познает не только окружающий предметный и природный мир, но и мир людей, в том числе себя. Для того, чтобы ребенок мог учитывать в своем поведении чувства и интересы других людей, воспитатель помогает ему научиться сопереживать самым близким людям — родителям, сверстникам, понимать их настроение. В группе с этой целью надо на уровне глаз детей прикреплять фотографии, картинки с изображением людей разного возраста (дети, взрослые), пола (мужчины, женщины), с разным выражением эмоционального состояния (грустные, веселые, смеющиеся, плачущие), с разными особенностями внешности, прически, одежды, обуви. Можно вывешивать фотографии членов семьи ребенка и его самого. Воспитатель обращает внимание ребенка на разные эмоциональные проявления человека, учит находить общее и отличное во внешнем виде людей.</a:t>
            </a:r>
            <a:endParaRPr lang="ru-RU" sz="2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9417094_33-phonoteka_org-p-fon-dlya-dokumentov-v-detskom-sadu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80" y="611561"/>
            <a:ext cx="5760640" cy="8371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Очень полезно в группе иметь зеркало, поскольку малыш сможет видеть себя среди других детей, наблюдать свои движения, мимику, внешний вид. Кстати, психологами отмечено, что когда малыш видит себя в зеркале, он забывает про слезы. А уголок «ряженья» позволит ему изменять свой облик и наблюдать эти изменения, познавать себя, такого знакомого и незнакомого одновременно. Именно поэтому дети 3 – 4 лет так любят играть в «уголке ряженья». В нем как можно шире должны быть представлены атрибуты, помогающие обозначить внешний знак роли - фуражки, сумки, плащи, короны, шлемы и т.д. все это помогает детям в их возможностях быть такими же «большими и важными».</a:t>
            </a:r>
          </a:p>
          <a:p>
            <a:r>
              <a:rPr lang="ru-RU" sz="2000" dirty="0" smtClean="0">
                <a:latin typeface="Monotype Corsiva" pitchFamily="66" charset="0"/>
              </a:rPr>
              <a:t>     У детей младшего дошкольного возраста активно развиваются движения, они стремятся быстро ходить, бегать, лазать. Вместе с тем, движения еще плохо координированы, нет ловкости, быстроты реакции, увертливости. Поэтому при пространственной организации среды оборудование целесообразно располагать по периметру группы, выделив игровую часть и место для хозяйственно-бытовых нужд, предусмотреть достаточно широкие, хорошо просматриваемые пути передвижения для ребенка. Не рекомендуется включать в обстановку много оборудования, примерно две трети пространства должны быть свободными.</a:t>
            </a:r>
          </a:p>
          <a:p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9417094_33-phonoteka_org-p-fon-dlya-dokumentov-v-detskom-sadu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80" y="539552"/>
            <a:ext cx="5832648" cy="6053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Центр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познавательного развития</a:t>
            </a:r>
          </a:p>
          <a:p>
            <a:r>
              <a:rPr lang="ru-RU" sz="2400" dirty="0" smtClean="0">
                <a:latin typeface="Monotype Corsiva" pitchFamily="66" charset="0"/>
              </a:rPr>
              <a:t>Оборудование: </a:t>
            </a:r>
            <a:r>
              <a:rPr lang="ru-RU" sz="2400" dirty="0" err="1" smtClean="0">
                <a:latin typeface="Monotype Corsiva" pitchFamily="66" charset="0"/>
              </a:rPr>
              <a:t>самообучающие</a:t>
            </a:r>
            <a:r>
              <a:rPr lang="ru-RU" sz="2400" dirty="0" smtClean="0">
                <a:latin typeface="Monotype Corsiva" pitchFamily="66" charset="0"/>
              </a:rPr>
              <a:t> или составные игрушки, требующие соотнесения размеров, форм, цветов разных деталей; предметные и сюжетные картинки (одежда, посуда, овощи);</a:t>
            </a:r>
          </a:p>
          <a:p>
            <a:r>
              <a:rPr lang="ru-RU" sz="2400" dirty="0" smtClean="0">
                <a:latin typeface="Monotype Corsiva" pitchFamily="66" charset="0"/>
              </a:rPr>
              <a:t>мелкая и крупная геометрическая мозаика;</a:t>
            </a:r>
          </a:p>
          <a:p>
            <a:r>
              <a:rPr lang="ru-RU" sz="2400" dirty="0" smtClean="0">
                <a:latin typeface="Monotype Corsiva" pitchFamily="66" charset="0"/>
              </a:rPr>
              <a:t>пирамидки на конусной основе из уменьшающихся по размеру одноцветных колец;</a:t>
            </a:r>
          </a:p>
          <a:p>
            <a:r>
              <a:rPr lang="ru-RU" sz="2400" dirty="0" smtClean="0">
                <a:latin typeface="Monotype Corsiva" pitchFamily="66" charset="0"/>
              </a:rPr>
              <a:t>наборы разрезных картинок; вкладыши геометрических фигур, животных, игрушек и т. д.; настольно – печатные игры разнообразной тематики и содержания.</a:t>
            </a:r>
          </a:p>
          <a:p>
            <a:endParaRPr lang="ru-RU" sz="2400" dirty="0" smtClean="0">
              <a:latin typeface="Monotype Corsiva" pitchFamily="66" charset="0"/>
            </a:endParaRPr>
          </a:p>
          <a:p>
            <a:endParaRPr lang="ru-RU" sz="2400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4" name="Рисунок 3" descr="Hl5dCDDMJ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687" y="5793600"/>
            <a:ext cx="2595669" cy="1946752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5" name="Рисунок 4" descr="dWn26rVPwV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5796136"/>
            <a:ext cx="2592288" cy="1944216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9417094_33-phonoteka_org-p-fon-dlya-dokumentov-v-detskom-sadu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4" name="Рисунок 3" descr="dWn26rVPwV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0727" y="827584"/>
            <a:ext cx="2592000" cy="1944000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5" name="Рисунок 4" descr="0958Z5n4ra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6952" y="3347864"/>
            <a:ext cx="2592000" cy="1944000"/>
          </a:xfrm>
          <a:prstGeom prst="round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8680" y="6012160"/>
            <a:ext cx="58326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Центр конструирования</a:t>
            </a:r>
          </a:p>
          <a:p>
            <a:r>
              <a:rPr lang="ru-RU" sz="2400" dirty="0" smtClean="0">
                <a:latin typeface="Monotype Corsiva" pitchFamily="66" charset="0"/>
              </a:rPr>
              <a:t>Оборудование: мягкие крупные модули;</a:t>
            </a:r>
          </a:p>
          <a:p>
            <a:r>
              <a:rPr lang="ru-RU" sz="2400" dirty="0" smtClean="0">
                <a:latin typeface="Monotype Corsiva" pitchFamily="66" charset="0"/>
              </a:rPr>
              <a:t>фигурки для обыгрывания построек: наборы фигурок диких и домашних животных, птиц; </a:t>
            </a:r>
          </a:p>
          <a:p>
            <a:r>
              <a:rPr lang="ru-RU" sz="2400" dirty="0" smtClean="0">
                <a:latin typeface="Monotype Corsiva" pitchFamily="66" charset="0"/>
              </a:rPr>
              <a:t>конструктор пластмассовый; конструктор напольный основных цветов.</a:t>
            </a:r>
          </a:p>
          <a:p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9417094_33-phonoteka_org-p-fon-dlya-dokumentov-v-detskom-sadu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3" name="Рисунок 2" descr="4bljk3D_z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719" y="899590"/>
            <a:ext cx="2160241" cy="2880321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Рисунок 3" descr="8Dm6A2FOSZ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1048" y="899592"/>
            <a:ext cx="2160241" cy="2880321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20688" y="4499992"/>
            <a:ext cx="576064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Центр природы</a:t>
            </a:r>
          </a:p>
          <a:p>
            <a:r>
              <a:rPr lang="ru-RU" sz="2800" dirty="0" smtClean="0">
                <a:latin typeface="Monotype Corsiva" pitchFamily="66" charset="0"/>
              </a:rPr>
              <a:t>Оборудование: </a:t>
            </a:r>
            <a:r>
              <a:rPr lang="ru-RU" sz="2400" dirty="0" smtClean="0">
                <a:latin typeface="Monotype Corsiva" pitchFamily="66" charset="0"/>
              </a:rPr>
              <a:t>комнатные растения;</a:t>
            </a:r>
          </a:p>
          <a:p>
            <a:r>
              <a:rPr lang="ru-RU" sz="2400" dirty="0" smtClean="0">
                <a:latin typeface="Monotype Corsiva" pitchFamily="66" charset="0"/>
              </a:rPr>
              <a:t>коллекция камней, ракушек, природного материала;  иллюстрации с изображением кустарников, деревьев, цветов;   иллюстрации с изображением зверей (домашних и диких, птиц, насекомых); материалы для развития трудовых навыков (лейки для полива растений).</a:t>
            </a:r>
            <a:endParaRPr lang="ru-RU" sz="2800" dirty="0" smtClean="0">
              <a:latin typeface="Monotype Corsiva" pitchFamily="66" charset="0"/>
            </a:endParaRPr>
          </a:p>
          <a:p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9417094_33-phonoteka_org-p-fon-dlya-dokumentov-v-detskom-sadu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3" name="Рисунок 2" descr="p2C5qigw3S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0968" y="3563888"/>
            <a:ext cx="2978753" cy="2211709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Рисунок 3" descr="XxPqDjW3ND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0728" y="6192180"/>
            <a:ext cx="2880320" cy="2160240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Рисунок 4" descr="aZ90m-kM8g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8720" y="971600"/>
            <a:ext cx="2924944" cy="2193708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9417094_33-phonoteka_org-p-fon-dlya-dokumentov-v-detskom-sadu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688" y="611561"/>
            <a:ext cx="5688632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Центр игры</a:t>
            </a:r>
          </a:p>
          <a:p>
            <a:r>
              <a:rPr lang="ru-RU" sz="2400" dirty="0" smtClean="0">
                <a:latin typeface="Monotype Corsiva" pitchFamily="66" charset="0"/>
              </a:rPr>
              <a:t>Оборудование: игрушки транспортные (машины разного размера и назначения, коляски);   игрушки, изображающие предметы труда и быта;   игрушки для развития предметных действий;   ролевые атрибуты к играм имитациям и сюжетным играм;</a:t>
            </a:r>
          </a:p>
          <a:p>
            <a:r>
              <a:rPr lang="ru-RU" sz="2400" dirty="0" smtClean="0">
                <a:latin typeface="Monotype Corsiva" pitchFamily="66" charset="0"/>
              </a:rPr>
              <a:t>куклы и одежда для них;   русские народные игрушки – матрёшки;</a:t>
            </a:r>
          </a:p>
          <a:p>
            <a:r>
              <a:rPr lang="ru-RU" sz="2400" dirty="0" smtClean="0">
                <a:latin typeface="Monotype Corsiva" pitchFamily="66" charset="0"/>
              </a:rPr>
              <a:t>«Кухонный уголок»: кухонный стол, раковина, кран,  плита, шкаф для посуды, стиральная машинка, набор кухонной  посуды.</a:t>
            </a:r>
          </a:p>
          <a:p>
            <a:r>
              <a:rPr lang="ru-RU" sz="2400" dirty="0" smtClean="0">
                <a:latin typeface="Monotype Corsiva" pitchFamily="66" charset="0"/>
              </a:rPr>
              <a:t>«Магазин»: стойка (этажерка 3-х уровневая, корзины, продукты, овощи, фрукты..</a:t>
            </a:r>
          </a:p>
          <a:p>
            <a:r>
              <a:rPr lang="ru-RU" sz="2400" dirty="0" smtClean="0">
                <a:latin typeface="Monotype Corsiva" pitchFamily="66" charset="0"/>
              </a:rPr>
              <a:t>«Парикмахерская»: трюмо с зеркалом, игрушечные наборы, расчёска, баночки (крем, шампунь).</a:t>
            </a:r>
          </a:p>
          <a:p>
            <a:r>
              <a:rPr lang="ru-RU" sz="2400" dirty="0" smtClean="0">
                <a:latin typeface="Monotype Corsiva" pitchFamily="66" charset="0"/>
              </a:rPr>
              <a:t>«Гараж»: различные машины.</a:t>
            </a:r>
          </a:p>
          <a:p>
            <a:r>
              <a:rPr lang="ru-RU" sz="2400" dirty="0" smtClean="0">
                <a:latin typeface="Monotype Corsiva" pitchFamily="66" charset="0"/>
              </a:rPr>
              <a:t>«Прачечная»: стиральная машина, утюжки.</a:t>
            </a:r>
          </a:p>
          <a:p>
            <a:endParaRPr lang="ru-RU" sz="2400" dirty="0" smtClean="0">
              <a:latin typeface="Monotype Corsiva" pitchFamily="66" charset="0"/>
            </a:endParaRPr>
          </a:p>
          <a:p>
            <a:endParaRPr lang="ru-RU" sz="2400" dirty="0" smtClean="0">
              <a:latin typeface="Monotype Corsiva" pitchFamily="66" charset="0"/>
            </a:endParaRPr>
          </a:p>
          <a:p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9417094_33-phonoteka_org-p-fon-dlya-dokumentov-v-detskom-sadu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8760" y="755576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С детьми работают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2736" y="1547664"/>
            <a:ext cx="2160240" cy="3240360"/>
          </a:xfrm>
          <a:prstGeom prst="rect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33056" y="1547664"/>
            <a:ext cx="2088232" cy="3240360"/>
          </a:xfrm>
          <a:prstGeom prst="rect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76872" y="5148064"/>
            <a:ext cx="2304256" cy="3312368"/>
          </a:xfrm>
          <a:prstGeom prst="rect">
            <a:avLst/>
          </a:prstGeom>
          <a:ln w="28575"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9asNVE7f8L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2777" y="2831796"/>
            <a:ext cx="1368152" cy="1874545"/>
          </a:xfrm>
          <a:prstGeom prst="round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24744" y="1619672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/>
                </a:solidFill>
                <a:latin typeface="Monotype Corsiva" pitchFamily="66" charset="0"/>
              </a:rPr>
              <a:t>Жарова Светлана Александровна</a:t>
            </a:r>
          </a:p>
          <a:p>
            <a:pPr algn="ctr"/>
            <a:r>
              <a:rPr lang="ru-RU" dirty="0" smtClean="0">
                <a:solidFill>
                  <a:schemeClr val="accent4"/>
                </a:solidFill>
                <a:latin typeface="Monotype Corsiva" pitchFamily="66" charset="0"/>
              </a:rPr>
              <a:t>воспитатель высшей категории</a:t>
            </a:r>
            <a:endParaRPr lang="ru-RU" dirty="0">
              <a:solidFill>
                <a:schemeClr val="accent4"/>
              </a:solidFill>
              <a:latin typeface="Monotype Corsiva" pitchFamily="66" charset="0"/>
            </a:endParaRPr>
          </a:p>
        </p:txBody>
      </p:sp>
      <p:pic>
        <p:nvPicPr>
          <p:cNvPr id="10" name="Рисунок 9" descr="5wrDjDgyuV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8920" y="6372199"/>
            <a:ext cx="1472801" cy="2027809"/>
          </a:xfrm>
          <a:prstGeom prst="round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48880" y="529208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/>
                </a:solidFill>
                <a:latin typeface="Monotype Corsiva" pitchFamily="66" charset="0"/>
              </a:rPr>
              <a:t>Леонтьева Полина Антоновна</a:t>
            </a:r>
          </a:p>
          <a:p>
            <a:pPr algn="ctr"/>
            <a:r>
              <a:rPr lang="ru-RU" dirty="0" smtClean="0">
                <a:solidFill>
                  <a:schemeClr val="accent4"/>
                </a:solidFill>
                <a:latin typeface="Monotype Corsiva" pitchFamily="66" charset="0"/>
              </a:rPr>
              <a:t>младший воспитатель</a:t>
            </a:r>
            <a:endParaRPr lang="ru-RU" dirty="0">
              <a:solidFill>
                <a:schemeClr val="accent4"/>
              </a:solidFill>
              <a:latin typeface="Monotype Corsiva" pitchFamily="66" charset="0"/>
            </a:endParaRPr>
          </a:p>
        </p:txBody>
      </p:sp>
      <p:pic>
        <p:nvPicPr>
          <p:cNvPr id="12" name="Рисунок 11" descr="da0IojM9Vj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3077" y="2627785"/>
            <a:ext cx="1548171" cy="2064228"/>
          </a:xfrm>
          <a:prstGeom prst="round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17032" y="161967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4"/>
                </a:solidFill>
                <a:latin typeface="Monotype Corsiva" pitchFamily="66" charset="0"/>
              </a:rPr>
              <a:t>     Кондратьева Оксана Александровна</a:t>
            </a:r>
          </a:p>
          <a:p>
            <a:pPr algn="ctr"/>
            <a:r>
              <a:rPr lang="ru-RU" dirty="0" smtClean="0">
                <a:solidFill>
                  <a:schemeClr val="accent4"/>
                </a:solidFill>
                <a:latin typeface="Monotype Corsiva" pitchFamily="66" charset="0"/>
              </a:rPr>
              <a:t>воспитатель</a:t>
            </a:r>
            <a:endParaRPr lang="ru-RU" dirty="0">
              <a:solidFill>
                <a:schemeClr val="accent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9417094_33-phonoteka_org-p-fon-dlya-dokumentov-v-detskom-sadu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3" name="Рисунок 2" descr="kvsMUJD_6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0728" y="681032"/>
            <a:ext cx="2664296" cy="1998222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Рисунок 3" descr="acriTNe8jz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0928" y="2987824"/>
            <a:ext cx="3024336" cy="2268252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Рисунок 4" descr="2Ag_ndCfU-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704" y="5508104"/>
            <a:ext cx="2204864" cy="2939819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9417094_33-phonoteka_org-p-fon-dlya-dokumentov-v-detskom-sadu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688" y="467544"/>
            <a:ext cx="5760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Центр книги</a:t>
            </a:r>
          </a:p>
          <a:p>
            <a:r>
              <a:rPr lang="ru-RU" sz="2400" dirty="0" smtClean="0">
                <a:latin typeface="Monotype Corsiva" pitchFamily="66" charset="0"/>
              </a:rPr>
              <a:t>Оборудование: детские книги с учетом возраста;  игрушки для обыгрывания литературных произведений;    иллюстрации к детским произведениям;    иллюстрации по обобщающим понятиям (овощи, фрукты);</a:t>
            </a:r>
          </a:p>
          <a:p>
            <a:r>
              <a:rPr lang="ru-RU" sz="2400" dirty="0" smtClean="0">
                <a:latin typeface="Monotype Corsiva" pitchFamily="66" charset="0"/>
              </a:rPr>
              <a:t>сюжетные картинки;   альбомы или подборки иллюстраций по темам: времена года, семья, животные, птицы.</a:t>
            </a:r>
          </a:p>
          <a:p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4" name="Рисунок 3" descr="wsKpRJQYiL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8840" y="4139952"/>
            <a:ext cx="3140968" cy="4187957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9417094_33-phonoteka_org-p-fon-dlya-dokumentov-v-detskom-sadu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688" y="611560"/>
            <a:ext cx="56886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Центр музыки</a:t>
            </a:r>
          </a:p>
          <a:p>
            <a:r>
              <a:rPr lang="ru-RU" sz="2800" dirty="0" smtClean="0">
                <a:latin typeface="Monotype Corsiva" pitchFamily="66" charset="0"/>
              </a:rPr>
              <a:t>Оборудование: </a:t>
            </a:r>
            <a:r>
              <a:rPr lang="ru-RU" sz="2400" dirty="0" smtClean="0">
                <a:latin typeface="Monotype Corsiva" pitchFamily="66" charset="0"/>
              </a:rPr>
              <a:t>магнитофон;   музыкальные игрушки;   музыкальные инструменты (бубен, колокольчики, погремушки, барабан, дудочка, металлофон, деревянные ложки, гармошка, маракасы);   электромузыкальные игрушки;</a:t>
            </a:r>
          </a:p>
          <a:p>
            <a:r>
              <a:rPr lang="ru-RU" sz="2400" dirty="0" smtClean="0">
                <a:latin typeface="Monotype Corsiva" pitchFamily="66" charset="0"/>
              </a:rPr>
              <a:t> фотографии детских  композиторов;</a:t>
            </a:r>
          </a:p>
          <a:p>
            <a:r>
              <a:rPr lang="ru-RU" sz="2400" dirty="0" smtClean="0">
                <a:latin typeface="Monotype Corsiva" pitchFamily="66" charset="0"/>
              </a:rPr>
              <a:t>аудиозаписи: детские песенки, сказки, звуки природы.</a:t>
            </a:r>
          </a:p>
          <a:p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Рисунок 3" descr="AQIuUTqnz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704" y="4283968"/>
            <a:ext cx="2880320" cy="2160240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Рисунок 5" descr="kXEnJb_vxe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1048" y="5508104"/>
            <a:ext cx="2232248" cy="2976331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9417094_33-phonoteka_org-p-fon-dlya-dokumentov-v-detskom-sadu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80" y="683568"/>
            <a:ext cx="57606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Центр театра</a:t>
            </a:r>
          </a:p>
          <a:p>
            <a:r>
              <a:rPr lang="ru-RU" sz="2800" dirty="0" smtClean="0">
                <a:latin typeface="Monotype Corsiva" pitchFamily="66" charset="0"/>
              </a:rPr>
              <a:t>Оборудование: </a:t>
            </a:r>
            <a:r>
              <a:rPr lang="ru-RU" sz="2400" dirty="0" smtClean="0">
                <a:latin typeface="Monotype Corsiva" pitchFamily="66" charset="0"/>
              </a:rPr>
              <a:t>различные виды театра: настольный (деревянный, резиновый, бибабо, магнитный;    игрушки – забавы;   маски, шапочки животных;  игрушки пальчикового театра.</a:t>
            </a:r>
          </a:p>
          <a:p>
            <a:endParaRPr lang="ru-RU" sz="2400" dirty="0" smtClean="0">
              <a:latin typeface="Monotype Corsiva" pitchFamily="66" charset="0"/>
            </a:endParaRPr>
          </a:p>
          <a:p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Рисунок 3" descr="gCEWSCKE7v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72816" y="3419872"/>
            <a:ext cx="3096344" cy="4128458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9417094_33-phonoteka_org-p-fon-dlya-dokumentov-v-detskom-sadu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80" y="683568"/>
            <a:ext cx="59766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Центр физического развития</a:t>
            </a:r>
          </a:p>
          <a:p>
            <a:r>
              <a:rPr lang="ru-RU" sz="2800" dirty="0" smtClean="0">
                <a:latin typeface="Monotype Corsiva" pitchFamily="66" charset="0"/>
              </a:rPr>
              <a:t>Оборудование: </a:t>
            </a:r>
            <a:r>
              <a:rPr lang="ru-RU" sz="2400" dirty="0" smtClean="0">
                <a:latin typeface="Monotype Corsiva" pitchFamily="66" charset="0"/>
              </a:rPr>
              <a:t>оборудование для прыжков: шнур короткий плетёный;  сухой бассейн (крышки, мячики);   кегли, косички, веревочки, скакалки, </a:t>
            </a:r>
            <a:r>
              <a:rPr lang="ru-RU" sz="2400" dirty="0" err="1" smtClean="0">
                <a:latin typeface="Monotype Corsiva" pitchFamily="66" charset="0"/>
              </a:rPr>
              <a:t>кольцеброс</a:t>
            </a:r>
            <a:r>
              <a:rPr lang="ru-RU" sz="2400" dirty="0" smtClean="0">
                <a:latin typeface="Monotype Corsiva" pitchFamily="66" charset="0"/>
              </a:rPr>
              <a:t>;   атрибуты для ОРУ: флажки, погремушки, платочки (по количеству детей);   атрибуты для подвижных игр: рули, маски, «боулинг»;   мешочки с крупой;  массажные мячики – тренажеры; мячи: резиновые (разных размеров, надувные, массажные, футбольный.</a:t>
            </a:r>
          </a:p>
          <a:p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Рисунок 3" descr="P0Y19IcDXW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0848" y="4799517"/>
            <a:ext cx="2736304" cy="3648406"/>
          </a:xfrm>
          <a:prstGeom prst="round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9417094_33-phonoteka_org-p-fon-dlya-dokumentov-v-detskom-sadu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80" y="714348"/>
            <a:ext cx="564360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Планируемые направления развития РППС:</a:t>
            </a:r>
          </a:p>
          <a:p>
            <a:r>
              <a:rPr lang="ru-RU" sz="2000" i="1" dirty="0" smtClean="0"/>
              <a:t>Пополнить количество компонентов в каждом центре в соответствии с возрастом и образовательными задачами.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42" y="2714612"/>
            <a:ext cx="578647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Результаты реализации запланированных направлений развития РППС: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14356" y="3357554"/>
            <a:ext cx="571504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Центр музыки пополнила: Картотека музыкально – дидактических игр.</a:t>
            </a:r>
            <a:endParaRPr kumimoji="0" lang="ru-RU" sz="2000" b="0" i="1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Картотека песенок и стишков.</a:t>
            </a:r>
            <a:endParaRPr kumimoji="0" lang="ru-RU" sz="2000" b="0" i="1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Картотека игр - драматизации.</a:t>
            </a:r>
            <a:endParaRPr kumimoji="0" lang="ru-RU" sz="2000" b="0" i="1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Картотека музыкально – подвижные игры. Также добавили в центр музыки барабан, маракасы, бубен.</a:t>
            </a:r>
            <a:endParaRPr kumimoji="0" lang="ru-RU" sz="2000" b="0" i="1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Центр физического развития пополнила: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ourier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Картотека гимнастики после сна</a:t>
            </a:r>
            <a:endParaRPr kumimoji="0" lang="ru-RU" sz="2000" b="0" i="1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Комплекс упражнений утренней гимнастики</a:t>
            </a:r>
            <a:endParaRPr kumimoji="0" lang="ru-RU" sz="2000" b="0" i="1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Картотека подвижных игр.</a:t>
            </a:r>
            <a:endParaRPr kumimoji="0" lang="ru-RU" sz="2000" b="0" i="1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Мешочки с крупой, флаги, скакалка.</a:t>
            </a:r>
            <a:endParaRPr kumimoji="0" lang="ru-RU" sz="2000" b="0" i="1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9417094_33-phonoteka_org-p-fon-dlya-dokumentov-v-detskom-sadu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688" y="827584"/>
            <a:ext cx="56886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Содержание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2400" dirty="0" smtClean="0">
                <a:latin typeface="Monotype Corsiva" pitchFamily="66" charset="0"/>
              </a:rPr>
              <a:t> </a:t>
            </a:r>
          </a:p>
          <a:p>
            <a:pPr lvl="0"/>
            <a:r>
              <a:rPr lang="ru-RU" sz="2400" dirty="0" smtClean="0">
                <a:latin typeface="Monotype Corsiva" pitchFamily="66" charset="0"/>
              </a:rPr>
              <a:t>1. Цель и задачи паспорта РППС</a:t>
            </a:r>
          </a:p>
          <a:p>
            <a:pPr lvl="0"/>
            <a:r>
              <a:rPr lang="ru-RU" sz="2400" dirty="0" smtClean="0">
                <a:latin typeface="Monotype Corsiva" pitchFamily="66" charset="0"/>
              </a:rPr>
              <a:t>2. Особенности развивающей предметно-пространственной среды.</a:t>
            </a:r>
          </a:p>
          <a:p>
            <a:pPr lvl="0"/>
            <a:r>
              <a:rPr lang="ru-RU" sz="2400" dirty="0" smtClean="0">
                <a:latin typeface="Monotype Corsiva" pitchFamily="66" charset="0"/>
              </a:rPr>
              <a:t>3. Требования к развивающей предметно-пространственной среде</a:t>
            </a:r>
          </a:p>
          <a:p>
            <a:pPr lvl="0"/>
            <a:r>
              <a:rPr lang="ru-RU" sz="2400" dirty="0" smtClean="0">
                <a:latin typeface="Monotype Corsiva" pitchFamily="66" charset="0"/>
              </a:rPr>
              <a:t>4. Характеристика детей младшего возраста.</a:t>
            </a:r>
          </a:p>
          <a:p>
            <a:pPr lvl="0"/>
            <a:r>
              <a:rPr lang="ru-RU" sz="2400" dirty="0" smtClean="0">
                <a:latin typeface="Monotype Corsiva" pitchFamily="66" charset="0"/>
              </a:rPr>
              <a:t>5. Развивающие центры.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9417094_33-phonoteka_org-p-fon-dlya-dokumentov-v-detskom-sadu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672" y="683568"/>
            <a:ext cx="5904656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Цель и задачи РППС</a:t>
            </a:r>
          </a:p>
          <a:p>
            <a:pPr algn="ctr"/>
            <a:endParaRPr lang="ru-RU" sz="2400" dirty="0" smtClean="0">
              <a:solidFill>
                <a:schemeClr val="accent4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latin typeface="Monotype Corsiva" pitchFamily="66" charset="0"/>
              </a:rPr>
              <a:t>Цель</a:t>
            </a:r>
            <a:r>
              <a:rPr lang="ru-RU" sz="2400" dirty="0" smtClean="0">
                <a:latin typeface="Monotype Corsiva" pitchFamily="66" charset="0"/>
              </a:rPr>
              <a:t>: способствовать гармоничному развитию и саморазвитию детей в соответствии с требованиями ФГОС ДО.</a:t>
            </a:r>
          </a:p>
          <a:p>
            <a:r>
              <a:rPr lang="ru-RU" sz="2400" b="1" dirty="0" smtClean="0">
                <a:latin typeface="Monotype Corsiva" pitchFamily="66" charset="0"/>
              </a:rPr>
              <a:t>Задачи:</a:t>
            </a:r>
            <a:r>
              <a:rPr lang="ru-RU" sz="2400" dirty="0" smtClean="0">
                <a:latin typeface="Monotype Corsiva" pitchFamily="66" charset="0"/>
              </a:rPr>
              <a:t> </a:t>
            </a:r>
          </a:p>
          <a:p>
            <a:pPr lvl="0"/>
            <a:r>
              <a:rPr lang="ru-RU" sz="2400" dirty="0" smtClean="0">
                <a:latin typeface="Monotype Corsiva" pitchFamily="66" charset="0"/>
              </a:rPr>
              <a:t>Разработать рекомендации по созданию РППС и предметно – игровой среды с учётом возрастных и индивидуальных особенностей детей;</a:t>
            </a:r>
          </a:p>
          <a:p>
            <a:pPr lvl="0"/>
            <a:r>
              <a:rPr lang="ru-RU" sz="2400" dirty="0" smtClean="0">
                <a:latin typeface="Monotype Corsiva" pitchFamily="66" charset="0"/>
              </a:rPr>
              <a:t>Организовать развивающую среду, способствующую эмоциональному благополучию детей с учётом их потребностей  и интересов;</a:t>
            </a:r>
          </a:p>
          <a:p>
            <a:pPr lvl="0"/>
            <a:r>
              <a:rPr lang="ru-RU" sz="2400" dirty="0" smtClean="0">
                <a:latin typeface="Monotype Corsiva" pitchFamily="66" charset="0"/>
              </a:rPr>
              <a:t>Создать условия для обеспечения разных видов деятельности дошкольников (игровой, двигательной, интеллектуальной, самостоятельной, творческой, художественной, театрализованной);</a:t>
            </a:r>
          </a:p>
          <a:p>
            <a:pPr lvl="0"/>
            <a:r>
              <a:rPr lang="ru-RU" sz="2400" dirty="0" smtClean="0">
                <a:latin typeface="Monotype Corsiva" pitchFamily="66" charset="0"/>
              </a:rPr>
              <a:t>Создать комфортные условия пребывания воспитанников.</a:t>
            </a:r>
          </a:p>
          <a:p>
            <a:r>
              <a:rPr lang="ru-RU" sz="2400" dirty="0" smtClean="0">
                <a:latin typeface="Monotype Corsiva" pitchFamily="66" charset="0"/>
              </a:rPr>
              <a:t> </a:t>
            </a:r>
            <a:endParaRPr lang="ru-RU" dirty="0" smtClean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9417094_33-phonoteka_org-p-fon-dlya-dokumentov-v-detskom-sadu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672" y="611560"/>
            <a:ext cx="5976664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Особенности развивающей </a:t>
            </a:r>
            <a:endParaRPr lang="ru-RU" sz="24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предметно-пространственной среды</a:t>
            </a:r>
          </a:p>
          <a:p>
            <a:pPr indent="95250"/>
            <a:endParaRPr lang="ru-RU" sz="2000" b="1" dirty="0" smtClean="0">
              <a:solidFill>
                <a:schemeClr val="accent4"/>
              </a:solidFill>
              <a:latin typeface="Monotype Corsiva" pitchFamily="66" charset="0"/>
            </a:endParaRPr>
          </a:p>
          <a:p>
            <a:pPr indent="95250"/>
            <a:r>
              <a:rPr lang="ru-RU" sz="2000" b="1" dirty="0" smtClean="0">
                <a:solidFill>
                  <a:schemeClr val="accent4"/>
                </a:solidFill>
                <a:latin typeface="Monotype Corsiva" pitchFamily="66" charset="0"/>
              </a:rPr>
              <a:t>     </a:t>
            </a:r>
            <a:r>
              <a:rPr lang="ru-RU" sz="2400" dirty="0" smtClean="0">
                <a:latin typeface="Monotype Corsiva" pitchFamily="66" charset="0"/>
              </a:rPr>
              <a:t>Развивающая предметно - пространственная </a:t>
            </a:r>
          </a:p>
          <a:p>
            <a:pPr indent="95250"/>
            <a:r>
              <a:rPr lang="ru-RU" sz="2400" dirty="0" smtClean="0">
                <a:latin typeface="Monotype Corsiva" pitchFamily="66" charset="0"/>
              </a:rPr>
              <a:t>среда  группы организуется с учетом ФГОС до, с учетом возможностей для детей играть и заниматься отдельными подгруппами, индивидуально, а также с учетом интеграции образовательных  областей. </a:t>
            </a:r>
          </a:p>
          <a:p>
            <a:pPr indent="95250"/>
            <a:r>
              <a:rPr lang="ru-RU" sz="2400" dirty="0" smtClean="0">
                <a:latin typeface="Monotype Corsiva" pitchFamily="66" charset="0"/>
              </a:rPr>
              <a:t>Предметно - пространственная  среда </a:t>
            </a:r>
          </a:p>
          <a:p>
            <a:pPr indent="95250"/>
            <a:r>
              <a:rPr lang="ru-RU" sz="2400" dirty="0" smtClean="0">
                <a:latin typeface="Monotype Corsiva" pitchFamily="66" charset="0"/>
              </a:rPr>
              <a:t>нацелена на развитие самостоятельности и самодеятельности ребенка, но предусматривает ведущую роль игровой деятельности.</a:t>
            </a:r>
          </a:p>
          <a:p>
            <a:pPr indent="95250"/>
            <a:r>
              <a:rPr lang="ru-RU" sz="2400" dirty="0" smtClean="0">
                <a:latin typeface="Monotype Corsiva" pitchFamily="66" charset="0"/>
              </a:rPr>
              <a:t>Помещение разделено на центры активности, в каждом из которых содержится игры, достаточное количество материалов и пособий для исследования. Рабочая зона расположена таким образом, чтобы свет попадал с левой стороны. Столы для организованной совместной деятельности расположены в соответствии с нормами </a:t>
            </a:r>
            <a:r>
              <a:rPr lang="ru-RU" sz="2400" dirty="0" err="1" smtClean="0">
                <a:latin typeface="Monotype Corsiva" pitchFamily="66" charset="0"/>
              </a:rPr>
              <a:t>СанПина</a:t>
            </a:r>
            <a:r>
              <a:rPr lang="ru-RU" sz="2400" dirty="0" smtClean="0">
                <a:latin typeface="Monotype Corsiva" pitchFamily="66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9417094_33-phonoteka_org-p-fon-dlya-dokumentov-v-detskom-sadu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664" y="683568"/>
            <a:ext cx="612068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     Каждый стол и стул промаркирован в соответствии с ростом детей. Игрушки соответствуют педагогическим, эстетическим, техническим, санитарно-гигиеническим требованиям и требованиям безопасности. Помещение группы соответствует требованиям пожарной безопасности: в группе имеются датчики на случай появления задымления. Пространство группы постоянно трансформируется в зависимости от образовательной ситуации, в том числе от меняющихся интересов и возможностей детей. В спокойной зоне группы находится ковер –место сбора всех детей, где идет обсуждение и планирование деятельности в течение дня. Свободное пространство в игровой зоне дает возможность сооружать постройки, развернуть разные сюжеты детских игр. Столы и стулья переставляются в зависимости от задуманной деятельности. 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9417094_33-phonoteka_org-p-fon-dlya-dokumentov-v-detskom-sadu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0688" y="827584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Игры, пособия, мебель </a:t>
            </a:r>
            <a:r>
              <a:rPr lang="ru-RU" sz="2400" dirty="0" err="1" smtClean="0">
                <a:latin typeface="Monotype Corsiva" pitchFamily="66" charset="0"/>
              </a:rPr>
              <a:t>полифункциональны</a:t>
            </a:r>
            <a:r>
              <a:rPr lang="ru-RU" sz="2400" dirty="0" smtClean="0">
                <a:latin typeface="Monotype Corsiva" pitchFamily="66" charset="0"/>
              </a:rPr>
              <a:t> и пригодны для использования в разных видах деятельности; расположены в доступных для детей местах и используются по желанию детей; меняются в соответствии с календарно - тематическим планированием.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9417094_33-phonoteka_org-p-fon-dlya-dokumentov-v-detskom-sadu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672" y="611560"/>
            <a:ext cx="6048672" cy="8063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Требования</a:t>
            </a:r>
            <a:endParaRPr lang="ru-RU" sz="2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 к развивающей предметно-пространственной среде</a:t>
            </a:r>
            <a:endParaRPr lang="ru-RU" sz="2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2000" dirty="0" smtClean="0">
                <a:latin typeface="Monotype Corsiva" pitchFamily="66" charset="0"/>
              </a:rPr>
              <a:t>         Требования к развивающей предметно-пространственной среде</a:t>
            </a:r>
          </a:p>
          <a:p>
            <a:r>
              <a:rPr lang="ru-RU" sz="2000" dirty="0" smtClean="0">
                <a:latin typeface="Monotype Corsiva" pitchFamily="66" charset="0"/>
              </a:rPr>
              <a:t>образовательного учреждения (группы) включают:</a:t>
            </a:r>
          </a:p>
          <a:p>
            <a:r>
              <a:rPr lang="ru-RU" sz="2000" dirty="0" smtClean="0">
                <a:latin typeface="Monotype Corsiva" pitchFamily="66" charset="0"/>
              </a:rPr>
              <a:t>Соблюдение следующих принципов:</a:t>
            </a:r>
          </a:p>
          <a:p>
            <a:pPr lvl="0"/>
            <a:r>
              <a:rPr lang="ru-RU" sz="2000" b="1" dirty="0" smtClean="0">
                <a:latin typeface="Monotype Corsiva" pitchFamily="66" charset="0"/>
              </a:rPr>
              <a:t>насыщенность</a:t>
            </a:r>
            <a:r>
              <a:rPr lang="ru-RU" sz="2000" dirty="0" smtClean="0">
                <a:latin typeface="Monotype Corsiva" pitchFamily="66" charset="0"/>
              </a:rPr>
              <a:t> среды должна соответствовать возрастным</a:t>
            </a:r>
          </a:p>
          <a:p>
            <a:r>
              <a:rPr lang="ru-RU" sz="2000" dirty="0" smtClean="0">
                <a:latin typeface="Monotype Corsiva" pitchFamily="66" charset="0"/>
              </a:rPr>
              <a:t>возможностям детей и содержанию Программы. Образовательное пространство должно быть оснащено средствами</a:t>
            </a:r>
          </a:p>
          <a:p>
            <a:r>
              <a:rPr lang="ru-RU" sz="2000" dirty="0" smtClean="0">
                <a:latin typeface="Monotype Corsiva" pitchFamily="66" charset="0"/>
              </a:rPr>
              <a:t>обучения и воспитания (в том числе техническими), соответствующими</a:t>
            </a:r>
          </a:p>
          <a:p>
            <a:r>
              <a:rPr lang="ru-RU" sz="2000" dirty="0" smtClean="0">
                <a:latin typeface="Monotype Corsiva" pitchFamily="66" charset="0"/>
              </a:rPr>
              <a:t>материалами, в том числе расходным игровым, спортивным, оздоровительным оборудованием, </a:t>
            </a:r>
            <a:r>
              <a:rPr lang="ru-RU" sz="2000" dirty="0" err="1" smtClean="0">
                <a:latin typeface="Monotype Corsiva" pitchFamily="66" charset="0"/>
              </a:rPr>
              <a:t>инвентарѐм </a:t>
            </a:r>
            <a:r>
              <a:rPr lang="ru-RU" sz="2000" dirty="0" smtClean="0">
                <a:latin typeface="Monotype Corsiva" pitchFamily="66" charset="0"/>
              </a:rPr>
              <a:t>(в соответствии со спецификой Программы).</a:t>
            </a:r>
          </a:p>
          <a:p>
            <a:r>
              <a:rPr lang="ru-RU" sz="2000" dirty="0" smtClean="0">
                <a:latin typeface="Monotype Corsiva" pitchFamily="66" charset="0"/>
              </a:rPr>
              <a:t>   Организация образовательного пространства и разнообразие материалов, оборудования и инвентаря (в здании и на участке) должны обеспечивать:</a:t>
            </a:r>
          </a:p>
          <a:p>
            <a:r>
              <a:rPr lang="ru-RU" sz="2000" dirty="0" smtClean="0">
                <a:latin typeface="Monotype Corsiva" pitchFamily="66" charset="0"/>
              </a:rPr>
              <a:t>- игровую, </a:t>
            </a:r>
          </a:p>
          <a:p>
            <a:r>
              <a:rPr lang="ru-RU" sz="2000" dirty="0" smtClean="0">
                <a:latin typeface="Monotype Corsiva" pitchFamily="66" charset="0"/>
              </a:rPr>
              <a:t>- познавательную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Monotype Corsiva" pitchFamily="66" charset="0"/>
              </a:rPr>
              <a:t>исследовательскую и творческую активность всех воспитанников,                     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Monotype Corsiva" pitchFamily="66" charset="0"/>
              </a:rPr>
              <a:t>  - экспериментирование с доступными детям материалами (в</a:t>
            </a:r>
          </a:p>
          <a:p>
            <a:r>
              <a:rPr lang="ru-RU" sz="2000" dirty="0" smtClean="0">
                <a:latin typeface="Monotype Corsiva" pitchFamily="66" charset="0"/>
              </a:rPr>
              <a:t>том числе с песком и водой);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19417094_33-phonoteka_org-p-fon-dlya-dokumentov-v-detskom-sadu-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2696" y="395536"/>
            <a:ext cx="5256584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Monotype Corsiva" pitchFamily="66" charset="0"/>
              </a:rPr>
              <a:t>двигательную активность, в том числе развитие</a:t>
            </a:r>
          </a:p>
          <a:p>
            <a:r>
              <a:rPr lang="ru-RU" sz="2000" dirty="0" smtClean="0">
                <a:latin typeface="Monotype Corsiva" pitchFamily="66" charset="0"/>
              </a:rPr>
              <a:t>крупной и мелкой моторики, участие в подвижных играх и соревнованиях;</a:t>
            </a:r>
          </a:p>
          <a:p>
            <a:r>
              <a:rPr lang="ru-RU" dirty="0" smtClean="0"/>
              <a:t>-</a:t>
            </a:r>
            <a:r>
              <a:rPr lang="ru-RU" sz="2000" dirty="0" smtClean="0">
                <a:latin typeface="Monotype Corsiva" pitchFamily="66" charset="0"/>
              </a:rPr>
              <a:t> эмоциональное благополучие детей во</a:t>
            </a:r>
            <a:r>
              <a:rPr lang="ru-RU" dirty="0" smtClean="0"/>
              <a:t> </a:t>
            </a:r>
            <a:r>
              <a:rPr lang="ru-RU" sz="2000" dirty="0" smtClean="0">
                <a:latin typeface="Monotype Corsiva" pitchFamily="66" charset="0"/>
              </a:rPr>
              <a:t>взаимодействии с предметно-</a:t>
            </a:r>
          </a:p>
          <a:p>
            <a:r>
              <a:rPr lang="ru-RU" sz="2000" dirty="0" smtClean="0">
                <a:latin typeface="Monotype Corsiva" pitchFamily="66" charset="0"/>
              </a:rPr>
              <a:t>пространственным окружением; </a:t>
            </a:r>
          </a:p>
          <a:p>
            <a:r>
              <a:rPr lang="ru-RU" sz="2000" dirty="0" smtClean="0">
                <a:latin typeface="Monotype Corsiva" pitchFamily="66" charset="0"/>
              </a:rPr>
              <a:t>- возможность самовыражения детей.</a:t>
            </a:r>
          </a:p>
          <a:p>
            <a:pPr lvl="0"/>
            <a:r>
              <a:rPr lang="ru-RU" sz="2000" b="1" dirty="0" err="1" smtClean="0">
                <a:latin typeface="Monotype Corsiva" pitchFamily="66" charset="0"/>
              </a:rPr>
              <a:t>трансформируемость</a:t>
            </a:r>
            <a:r>
              <a:rPr lang="ru-RU" sz="2000" dirty="0" smtClean="0">
                <a:latin typeface="Monotype Corsiva" pitchFamily="66" charset="0"/>
              </a:rPr>
              <a:t> пространства предполагает возможность  изменений развивающей предметно-пространственной среды в зависимости от образовательной ситуации, в том числе от меняющихся интересов и возможностей детей;</a:t>
            </a:r>
          </a:p>
          <a:p>
            <a:pPr lvl="0"/>
            <a:r>
              <a:rPr lang="ru-RU" sz="2000" b="1" dirty="0" err="1" smtClean="0">
                <a:latin typeface="Monotype Corsiva" pitchFamily="66" charset="0"/>
              </a:rPr>
              <a:t>полифункциональность</a:t>
            </a:r>
            <a:r>
              <a:rPr lang="ru-RU" sz="2000" dirty="0" smtClean="0">
                <a:latin typeface="Monotype Corsiva" pitchFamily="66" charset="0"/>
              </a:rPr>
              <a:t> материалов предполагает:</a:t>
            </a:r>
          </a:p>
          <a:p>
            <a:r>
              <a:rPr lang="ru-RU" sz="2000" dirty="0" smtClean="0">
                <a:latin typeface="Monotype Corsiva" pitchFamily="66" charset="0"/>
              </a:rPr>
              <a:t>возможность разнообразного использования различных составляющих   предметной среды, например, детской мебели, матов, мягких модулей, ширм и т.д.;</a:t>
            </a:r>
          </a:p>
          <a:p>
            <a:r>
              <a:rPr lang="ru-RU" sz="2000" dirty="0" smtClean="0">
                <a:latin typeface="Monotype Corsiva" pitchFamily="66" charset="0"/>
              </a:rPr>
              <a:t>Наличие в группе полифункциональных (не обладающих жестко  закрепленным способом употребления) предметов, в том числе природных материалов, пригодных для использования в разных видах детской активности (в том числе и в качестве предметов - заместителей в детской игре);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6672" y="539553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</a:t>
            </a:r>
            <a:endParaRPr lang="ru-RU" sz="2000" dirty="0" smtClean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3627</TotalTime>
  <Words>1982</Words>
  <Application>Microsoft Office PowerPoint</Application>
  <PresentationFormat>Экран (4:3)</PresentationFormat>
  <Paragraphs>137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Кроки</dc:creator>
  <cp:lastModifiedBy>2</cp:lastModifiedBy>
  <cp:revision>313</cp:revision>
  <dcterms:modified xsi:type="dcterms:W3CDTF">2025-04-14T13:08:13Z</dcterms:modified>
</cp:coreProperties>
</file>