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4" r:id="rId3"/>
    <p:sldId id="265" r:id="rId4"/>
    <p:sldId id="266" r:id="rId5"/>
    <p:sldId id="267" r:id="rId6"/>
    <p:sldId id="271" r:id="rId7"/>
    <p:sldId id="268" r:id="rId8"/>
    <p:sldId id="269" r:id="rId9"/>
    <p:sldId id="270" r:id="rId10"/>
    <p:sldId id="272" r:id="rId11"/>
    <p:sldId id="273"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C40CF77-ED5F-42A2-AFF5-408BD60927E1}" type="datetimeFigureOut">
              <a:rPr lang="ru-RU" smtClean="0"/>
              <a:t>29.04.2020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E6BE3B-6419-4206-8F32-5D33C50831D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40CF77-ED5F-42A2-AFF5-408BD60927E1}" type="datetimeFigureOut">
              <a:rPr lang="ru-RU" smtClean="0"/>
              <a:t>29.04.2020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E6BE3B-6419-4206-8F32-5D33C50831D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40CF77-ED5F-42A2-AFF5-408BD60927E1}" type="datetimeFigureOut">
              <a:rPr lang="ru-RU" smtClean="0"/>
              <a:t>29.04.2020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E6BE3B-6419-4206-8F32-5D33C50831D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40CF77-ED5F-42A2-AFF5-408BD60927E1}" type="datetimeFigureOut">
              <a:rPr lang="ru-RU" smtClean="0"/>
              <a:t>29.04.2020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E6BE3B-6419-4206-8F32-5D33C50831D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C40CF77-ED5F-42A2-AFF5-408BD60927E1}" type="datetimeFigureOut">
              <a:rPr lang="ru-RU" smtClean="0"/>
              <a:t>29.04.2020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E6BE3B-6419-4206-8F32-5D33C50831D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C40CF77-ED5F-42A2-AFF5-408BD60927E1}" type="datetimeFigureOut">
              <a:rPr lang="ru-RU" smtClean="0"/>
              <a:t>29.04.2020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2E6BE3B-6419-4206-8F32-5D33C50831D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C40CF77-ED5F-42A2-AFF5-408BD60927E1}" type="datetimeFigureOut">
              <a:rPr lang="ru-RU" smtClean="0"/>
              <a:t>29.04.2020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2E6BE3B-6419-4206-8F32-5D33C50831D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C40CF77-ED5F-42A2-AFF5-408BD60927E1}" type="datetimeFigureOut">
              <a:rPr lang="ru-RU" smtClean="0"/>
              <a:t>29.04.2020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2E6BE3B-6419-4206-8F32-5D33C50831D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C40CF77-ED5F-42A2-AFF5-408BD60927E1}" type="datetimeFigureOut">
              <a:rPr lang="ru-RU" smtClean="0"/>
              <a:t>29.04.2020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2E6BE3B-6419-4206-8F32-5D33C50831D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C40CF77-ED5F-42A2-AFF5-408BD60927E1}" type="datetimeFigureOut">
              <a:rPr lang="ru-RU" smtClean="0"/>
              <a:t>29.04.2020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2E6BE3B-6419-4206-8F32-5D33C50831D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C40CF77-ED5F-42A2-AFF5-408BD60927E1}" type="datetimeFigureOut">
              <a:rPr lang="ru-RU" smtClean="0"/>
              <a:t>29.04.2020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2E6BE3B-6419-4206-8F32-5D33C50831D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0CF77-ED5F-42A2-AFF5-408BD60927E1}" type="datetimeFigureOut">
              <a:rPr lang="ru-RU" smtClean="0"/>
              <a:t>29.04.2020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6BE3B-6419-4206-8F32-5D33C50831D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ytimg.com/vi/ek-W50yOszo/maxresdefault.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2357422" y="2571744"/>
            <a:ext cx="4857784" cy="1323439"/>
          </a:xfrm>
          <a:prstGeom prst="rect">
            <a:avLst/>
          </a:prstGeom>
        </p:spPr>
        <p:txBody>
          <a:bodyPr wrap="square">
            <a:spAutoFit/>
          </a:bodyPr>
          <a:lstStyle/>
          <a:p>
            <a:pPr algn="ctr"/>
            <a:r>
              <a:rPr lang="ru-RU" sz="4000" b="1" i="1" dirty="0">
                <a:solidFill>
                  <a:srgbClr val="002060"/>
                </a:solidFill>
                <a:latin typeface="Times New Roman" pitchFamily="18" charset="0"/>
                <a:cs typeface="Times New Roman" pitchFamily="18" charset="0"/>
              </a:rPr>
              <a:t>Кинезиологические упражнение</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sun9-13.userapi.com/c852132/v852132871/e5fe7/7-JTOvVrmAg.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2928926" y="214290"/>
            <a:ext cx="3277692" cy="369332"/>
          </a:xfrm>
          <a:prstGeom prst="rect">
            <a:avLst/>
          </a:prstGeom>
        </p:spPr>
        <p:txBody>
          <a:bodyPr wrap="none">
            <a:spAutoFit/>
          </a:bodyPr>
          <a:lstStyle/>
          <a:p>
            <a:r>
              <a:rPr lang="en-US" dirty="0">
                <a:latin typeface="Times New Roman" pitchFamily="18" charset="0"/>
                <a:cs typeface="Times New Roman" pitchFamily="18" charset="0"/>
              </a:rPr>
              <a:t>VI. </a:t>
            </a:r>
            <a:r>
              <a:rPr lang="ru-RU" dirty="0">
                <a:latin typeface="Times New Roman" pitchFamily="18" charset="0"/>
                <a:cs typeface="Times New Roman" pitchFamily="18" charset="0"/>
              </a:rPr>
              <a:t>Упражнения на релаксацию</a:t>
            </a:r>
          </a:p>
        </p:txBody>
      </p:sp>
      <p:sp>
        <p:nvSpPr>
          <p:cNvPr id="4" name="Прямоугольник 3"/>
          <p:cNvSpPr/>
          <p:nvPr/>
        </p:nvSpPr>
        <p:spPr>
          <a:xfrm>
            <a:off x="285720" y="571480"/>
            <a:ext cx="8643998" cy="3293209"/>
          </a:xfrm>
          <a:prstGeom prst="rect">
            <a:avLst/>
          </a:prstGeom>
        </p:spPr>
        <p:txBody>
          <a:bodyPr wrap="square">
            <a:spAutoFit/>
          </a:bodyPr>
          <a:lstStyle/>
          <a:p>
            <a:pPr algn="just"/>
            <a:r>
              <a:rPr lang="ru-RU" sz="1600" b="1" dirty="0">
                <a:latin typeface="Times New Roman" pitchFamily="18" charset="0"/>
                <a:cs typeface="Times New Roman" pitchFamily="18" charset="0"/>
              </a:rPr>
              <a:t>“Путешествие на облаке”</a:t>
            </a:r>
            <a:endParaRPr lang="ru-RU"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Сядьте удобнее и закройте глаза. Два – три раза глубоко вдохните и выдохните… Я хочу пригласить вас в путешествие на облаке. Прыгните на белое пушистое облако, похожее на мягкую гору из пухлых подушек. Почувствуй, как ваши ноги, спина, попка удобно расположились на этой большой облачной подушке. Теперь начинается путешествие. Облако медленно поднимается в синее небо. Чувствуете, как ветер овевает ваши лица? Здесь, высоко в небе, все спокойно и тихо. Пусть облако перенесет вас сейчас в такое место, где вы будете счастливы. Постарайтесь мысленно увидеть это место как можно более точно. Здесь вы чувствуете себя совершенно спокойно и счастливо. Здесь может произойти что – нибудь чудесное и волшебное… Теперь вы снова на своем облаке, и оно везет вас назад, на ваше место в классе. Слезьте с облака и поблагодарите его за то, что оно так хорошо вас покатало. Теперь понаблюдайте, как оно медленно растает в воздухе. Потянитесь, выпрямитесь и снова будьте бодрыми, свежими и внимательными.</a:t>
            </a:r>
          </a:p>
        </p:txBody>
      </p:sp>
      <p:sp>
        <p:nvSpPr>
          <p:cNvPr id="5" name="Прямоугольник 4"/>
          <p:cNvSpPr/>
          <p:nvPr/>
        </p:nvSpPr>
        <p:spPr>
          <a:xfrm>
            <a:off x="214282" y="3857628"/>
            <a:ext cx="8429684" cy="2123658"/>
          </a:xfrm>
          <a:prstGeom prst="rect">
            <a:avLst/>
          </a:prstGeom>
        </p:spPr>
        <p:txBody>
          <a:bodyPr wrap="square">
            <a:spAutoFit/>
          </a:bodyPr>
          <a:lstStyle/>
          <a:p>
            <a:pPr algn="just"/>
            <a:r>
              <a:rPr lang="ru-RU" b="1" dirty="0" smtClean="0"/>
              <a:t> </a:t>
            </a:r>
            <a:r>
              <a:rPr lang="ru-RU" sz="1600" b="1" dirty="0">
                <a:latin typeface="Times New Roman" pitchFamily="18" charset="0"/>
                <a:cs typeface="Times New Roman" pitchFamily="18" charset="0"/>
              </a:rPr>
              <a:t>“Ковер-самолет”</a:t>
            </a:r>
            <a:endParaRPr lang="ru-RU"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Исходное положение - лежа на спине, глаза закрыть, при этом играет спокойная музыка.</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Мы ложимся на волшебный ковер-самолет. Он плавно и медленно поднимается, несет нас по небу, тихонечко покачивает. Ветерок нежно обдувает усталые тела, все отдыхают… Далеко внизу проплывают дома, поля, леса, реки и озера… Постепенно ковер-самолет начинает снижение и приземляется в нашей группе (пауза)… Потягиваемся, делаем глубокий вдох и выдох, открываем глаза, медленно и аккуратно садимся.</a:t>
            </a:r>
          </a:p>
          <a:p>
            <a:r>
              <a:rPr lang="ru-RU" dirty="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sun9-13.userapi.com/c852132/v852132871/e5fe7/7-JTOvVrmAg.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flipH="1">
            <a:off x="1785918" y="714356"/>
            <a:ext cx="6286544" cy="21431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00" i="1" dirty="0" smtClean="0">
                <a:ln>
                  <a:solidFill>
                    <a:srgbClr val="C00000"/>
                  </a:solidFill>
                </a:ln>
                <a:solidFill>
                  <a:srgbClr val="FF0000"/>
                </a:solidFill>
                <a:latin typeface="Times New Roman" pitchFamily="18" charset="0"/>
                <a:cs typeface="Times New Roman" pitchFamily="18" charset="0"/>
              </a:rPr>
              <a:t>Будьте здоровы!</a:t>
            </a:r>
            <a:endParaRPr lang="ru-RU" sz="5400" i="1" dirty="0">
              <a:ln>
                <a:solidFill>
                  <a:srgbClr val="C00000"/>
                </a:solidFill>
              </a:ln>
              <a:solidFill>
                <a:srgbClr val="FF0000"/>
              </a:solidFill>
              <a:latin typeface="Times New Roman" pitchFamily="18" charset="0"/>
              <a:cs typeface="Times New Roman" pitchFamily="18" charset="0"/>
            </a:endParaRPr>
          </a:p>
        </p:txBody>
      </p:sp>
      <p:pic>
        <p:nvPicPr>
          <p:cNvPr id="17410" name="Picture 2" descr="https://daretotupperware.files.wordpress.com/2012/05/mothers-day-cartoon-543-2.jpg?w=768&amp;h=576"/>
          <p:cNvPicPr>
            <a:picLocks noChangeAspect="1" noChangeArrowheads="1"/>
          </p:cNvPicPr>
          <p:nvPr/>
        </p:nvPicPr>
        <p:blipFill>
          <a:blip r:embed="rId3"/>
          <a:srcRect/>
          <a:stretch>
            <a:fillRect/>
          </a:stretch>
        </p:blipFill>
        <p:spPr bwMode="auto">
          <a:xfrm>
            <a:off x="2571736" y="2500306"/>
            <a:ext cx="4576738" cy="343255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sun9-13.userapi.com/c852132/v852132871/e5fe7/7-JTOvVrmAg.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785786" y="428604"/>
            <a:ext cx="7215238" cy="646331"/>
          </a:xfrm>
          <a:prstGeom prst="rect">
            <a:avLst/>
          </a:prstGeom>
        </p:spPr>
        <p:txBody>
          <a:bodyPr wrap="square">
            <a:spAutoFit/>
          </a:bodyPr>
          <a:lstStyle/>
          <a:p>
            <a:pPr algn="just"/>
            <a:r>
              <a:rPr lang="ru-RU" b="1" i="1" dirty="0">
                <a:latin typeface="Times New Roman" pitchFamily="18" charset="0"/>
                <a:cs typeface="Times New Roman" pitchFamily="18" charset="0"/>
              </a:rPr>
              <a:t>Кинезиологические упражнение </a:t>
            </a:r>
            <a:r>
              <a:rPr lang="ru-RU" i="1" dirty="0">
                <a:latin typeface="Times New Roman" pitchFamily="18" charset="0"/>
                <a:cs typeface="Times New Roman" pitchFamily="18" charset="0"/>
              </a:rPr>
              <a:t>– это комплекс движений позволяющих активизировать межполушарное </a:t>
            </a:r>
            <a:r>
              <a:rPr lang="ru-RU" i="1" dirty="0" smtClean="0">
                <a:latin typeface="Times New Roman" pitchFamily="18" charset="0"/>
                <a:cs typeface="Times New Roman" pitchFamily="18" charset="0"/>
              </a:rPr>
              <a:t>воздействие.</a:t>
            </a:r>
            <a:endParaRPr lang="ru-RU" i="1" dirty="0">
              <a:latin typeface="Times New Roman" pitchFamily="18" charset="0"/>
              <a:cs typeface="Times New Roman" pitchFamily="18" charset="0"/>
            </a:endParaRPr>
          </a:p>
        </p:txBody>
      </p:sp>
      <p:sp>
        <p:nvSpPr>
          <p:cNvPr id="4" name="Прямоугольник 3"/>
          <p:cNvSpPr/>
          <p:nvPr/>
        </p:nvSpPr>
        <p:spPr>
          <a:xfrm>
            <a:off x="0" y="1285860"/>
            <a:ext cx="9144000" cy="2031325"/>
          </a:xfrm>
          <a:prstGeom prst="rect">
            <a:avLst/>
          </a:prstGeom>
        </p:spPr>
        <p:txBody>
          <a:bodyPr wrap="square">
            <a:spAutoFit/>
          </a:bodyPr>
          <a:lstStyle/>
          <a:p>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b="1" dirty="0">
                <a:latin typeface="Times New Roman" pitchFamily="18" charset="0"/>
                <a:cs typeface="Times New Roman" pitchFamily="18" charset="0"/>
              </a:rPr>
              <a:t>ОСНОВНАЯ ЦЕЛЬ КИНЕЗИОЛОГИИ:</a:t>
            </a:r>
            <a:r>
              <a:rPr lang="ru-RU" dirty="0">
                <a:latin typeface="Times New Roman" pitchFamily="18" charset="0"/>
                <a:cs typeface="Times New Roman" pitchFamily="18" charset="0"/>
              </a:rPr>
              <a:t>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Развитие межполушарного воздействия, способствующее активизации мыслительной деятельности.</a:t>
            </a:r>
          </a:p>
          <a:p>
            <a:r>
              <a:rPr lang="ru-RU" b="1" dirty="0">
                <a:latin typeface="Times New Roman" pitchFamily="18" charset="0"/>
                <a:cs typeface="Times New Roman" pitchFamily="18" charset="0"/>
              </a:rPr>
              <a:t>ЗАДАЧИ РАЗВИТИЯ МЕЖПОЛУШАРНОЙ СПЕЦАЛИЗАЦИИ: </a:t>
            </a:r>
            <a:r>
              <a:rPr lang="ru-RU" dirty="0">
                <a:latin typeface="Times New Roman" pitchFamily="18" charset="0"/>
                <a:cs typeface="Times New Roman" pitchFamily="18" charset="0"/>
              </a:rPr>
              <a:t>синхронизация работы полушарий; развитие мелкой моторики; развитие способностей; развитие памяти, внимания, речи; развитие мышления. </a:t>
            </a:r>
          </a:p>
        </p:txBody>
      </p:sp>
      <p:sp>
        <p:nvSpPr>
          <p:cNvPr id="5" name="Прямоугольник 4"/>
          <p:cNvSpPr/>
          <p:nvPr/>
        </p:nvSpPr>
        <p:spPr>
          <a:xfrm>
            <a:off x="0" y="3714751"/>
            <a:ext cx="8858280" cy="2031325"/>
          </a:xfrm>
          <a:prstGeom prst="rect">
            <a:avLst/>
          </a:prstGeom>
        </p:spPr>
        <p:txBody>
          <a:bodyPr wrap="square">
            <a:spAutoFit/>
          </a:bodyPr>
          <a:lstStyle/>
          <a:p>
            <a:pPr algn="just"/>
            <a:r>
              <a:rPr lang="ru-RU" dirty="0">
                <a:latin typeface="Times New Roman" pitchFamily="18" charset="0"/>
                <a:cs typeface="Times New Roman" pitchFamily="18" charset="0"/>
              </a:rPr>
              <a:t>Упражнения необходимо проводить </a:t>
            </a:r>
            <a:r>
              <a:rPr lang="ru-RU" dirty="0" smtClean="0">
                <a:latin typeface="Times New Roman" pitchFamily="18" charset="0"/>
                <a:cs typeface="Times New Roman" pitchFamily="18" charset="0"/>
              </a:rPr>
              <a:t>от </a:t>
            </a:r>
            <a:r>
              <a:rPr lang="ru-RU" dirty="0">
                <a:latin typeface="Times New Roman" pitchFamily="18" charset="0"/>
                <a:cs typeface="Times New Roman" pitchFamily="18" charset="0"/>
              </a:rPr>
              <a:t>простого к сложному.</a:t>
            </a:r>
          </a:p>
          <a:p>
            <a:pPr algn="just">
              <a:buFont typeface="Wingdings" pitchFamily="2" charset="2"/>
              <a:buChar char="ü"/>
            </a:pPr>
            <a:r>
              <a:rPr lang="ru-RU" dirty="0">
                <a:latin typeface="Times New Roman" pitchFamily="18" charset="0"/>
                <a:cs typeface="Times New Roman" pitchFamily="18" charset="0"/>
              </a:rPr>
              <a:t>занятия проводятся утром;</a:t>
            </a:r>
          </a:p>
          <a:p>
            <a:pPr algn="just">
              <a:buFont typeface="Wingdings" pitchFamily="2" charset="2"/>
              <a:buChar char="ü"/>
            </a:pPr>
            <a:r>
              <a:rPr lang="ru-RU" dirty="0">
                <a:latin typeface="Times New Roman" pitchFamily="18" charset="0"/>
                <a:cs typeface="Times New Roman" pitchFamily="18" charset="0"/>
              </a:rPr>
              <a:t>занятия проводятся ежедневно, без пропусков;</a:t>
            </a:r>
          </a:p>
          <a:p>
            <a:pPr algn="just">
              <a:buFont typeface="Wingdings" pitchFamily="2" charset="2"/>
              <a:buChar char="ü"/>
            </a:pPr>
            <a:r>
              <a:rPr lang="ru-RU" dirty="0">
                <a:latin typeface="Times New Roman" pitchFamily="18" charset="0"/>
                <a:cs typeface="Times New Roman" pitchFamily="18" charset="0"/>
              </a:rPr>
              <a:t>занятия проводятся в доброжелательной обстановке;</a:t>
            </a:r>
          </a:p>
          <a:p>
            <a:pPr algn="just">
              <a:buFont typeface="Wingdings" pitchFamily="2" charset="2"/>
              <a:buChar char="ü"/>
            </a:pPr>
            <a:r>
              <a:rPr lang="ru-RU" dirty="0">
                <a:latin typeface="Times New Roman" pitchFamily="18" charset="0"/>
                <a:cs typeface="Times New Roman" pitchFamily="18" charset="0"/>
              </a:rPr>
              <a:t>от детей требуется точное выполнение движений и приемов;</a:t>
            </a:r>
          </a:p>
          <a:p>
            <a:pPr algn="just">
              <a:buFont typeface="Wingdings" pitchFamily="2" charset="2"/>
              <a:buChar char="ü"/>
            </a:pPr>
            <a:r>
              <a:rPr lang="ru-RU" dirty="0">
                <a:latin typeface="Times New Roman" pitchFamily="18" charset="0"/>
                <a:cs typeface="Times New Roman" pitchFamily="18" charset="0"/>
              </a:rPr>
              <a:t>упражнения проводятся стоя или сидя за столом;</a:t>
            </a:r>
          </a:p>
          <a:p>
            <a:pPr algn="just">
              <a:buFont typeface="Wingdings" pitchFamily="2" charset="2"/>
              <a:buChar char="ü"/>
            </a:pPr>
            <a:r>
              <a:rPr lang="ru-RU" dirty="0" smtClean="0">
                <a:latin typeface="Times New Roman" pitchFamily="18" charset="0"/>
                <a:cs typeface="Times New Roman" pitchFamily="18" charset="0"/>
              </a:rPr>
              <a:t>длительность </a:t>
            </a:r>
            <a:r>
              <a:rPr lang="ru-RU" dirty="0">
                <a:latin typeface="Times New Roman" pitchFamily="18" charset="0"/>
                <a:cs typeface="Times New Roman" pitchFamily="18" charset="0"/>
              </a:rPr>
              <a:t>занятий по одному комплексу составляет две недели.</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sun9-13.userapi.com/c852132/v852132871/e5fe7/7-JTOvVrmAg.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1857356" y="357166"/>
            <a:ext cx="5878725" cy="584775"/>
          </a:xfrm>
          <a:prstGeom prst="rect">
            <a:avLst/>
          </a:prstGeom>
        </p:spPr>
        <p:txBody>
          <a:bodyPr wrap="none">
            <a:spAutoFit/>
          </a:bodyPr>
          <a:lstStyle/>
          <a:p>
            <a:pPr algn="ctr"/>
            <a:r>
              <a:rPr lang="ru-RU" sz="3200" i="1" dirty="0">
                <a:latin typeface="Times New Roman" pitchFamily="18" charset="0"/>
                <a:cs typeface="Times New Roman" pitchFamily="18" charset="0"/>
              </a:rPr>
              <a:t>Кинезиологические упражнения</a:t>
            </a:r>
            <a:endParaRPr lang="ru-RU" sz="3200" b="1" i="1" dirty="0">
              <a:latin typeface="Times New Roman" pitchFamily="18" charset="0"/>
              <a:cs typeface="Times New Roman" pitchFamily="18" charset="0"/>
            </a:endParaRPr>
          </a:p>
        </p:txBody>
      </p:sp>
      <p:sp>
        <p:nvSpPr>
          <p:cNvPr id="4" name="Прямоугольник 3"/>
          <p:cNvSpPr/>
          <p:nvPr/>
        </p:nvSpPr>
        <p:spPr>
          <a:xfrm>
            <a:off x="214282" y="1500174"/>
            <a:ext cx="8643998" cy="1200329"/>
          </a:xfrm>
          <a:prstGeom prst="rect">
            <a:avLst/>
          </a:prstGeom>
        </p:spPr>
        <p:txBody>
          <a:bodyPr wrap="square">
            <a:spAutoFit/>
          </a:bodyPr>
          <a:lstStyle/>
          <a:p>
            <a:pPr algn="ctr"/>
            <a:r>
              <a:rPr lang="ru-RU" b="1" dirty="0">
                <a:latin typeface="Times New Roman" pitchFamily="18" charset="0"/>
                <a:cs typeface="Times New Roman" pitchFamily="18" charset="0"/>
              </a:rPr>
              <a:t>Упражнение "Ухо - нос"</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Левая рука - взяться за кончик носа, правая рука - взяться за правое ухо. По команде отпустить ухо-нос, хлопнуть в ладоши и поменять положение рук "с точностью наоборот".</a:t>
            </a:r>
          </a:p>
        </p:txBody>
      </p:sp>
      <p:sp>
        <p:nvSpPr>
          <p:cNvPr id="5" name="Прямоугольник 4"/>
          <p:cNvSpPr/>
          <p:nvPr/>
        </p:nvSpPr>
        <p:spPr>
          <a:xfrm>
            <a:off x="285720" y="4143380"/>
            <a:ext cx="8715436" cy="1477328"/>
          </a:xfrm>
          <a:prstGeom prst="rect">
            <a:avLst/>
          </a:prstGeom>
        </p:spPr>
        <p:txBody>
          <a:bodyPr wrap="square">
            <a:spAutoFit/>
          </a:bodyPr>
          <a:lstStyle/>
          <a:p>
            <a:pPr algn="ctr"/>
            <a:r>
              <a:rPr lang="ru-RU" b="1" dirty="0">
                <a:latin typeface="Times New Roman" pitchFamily="18" charset="0"/>
                <a:cs typeface="Times New Roman" pitchFamily="18" charset="0"/>
              </a:rPr>
              <a:t>Упражнение "Змейка"</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Скрестить руки ладонями друг к другу, сцепить пальцы в замок, вывернуть руки к себе. 1 вариант: ребенок с закрытыми глазами называет палец и руку, к которым прикоснулся </a:t>
            </a:r>
            <a:r>
              <a:rPr lang="ru-RU" dirty="0" smtClean="0">
                <a:latin typeface="Times New Roman" pitchFamily="18" charset="0"/>
                <a:cs typeface="Times New Roman" pitchFamily="18" charset="0"/>
              </a:rPr>
              <a:t>родитель.  </a:t>
            </a:r>
            <a:r>
              <a:rPr lang="ru-RU" dirty="0">
                <a:latin typeface="Times New Roman" pitchFamily="18" charset="0"/>
                <a:cs typeface="Times New Roman" pitchFamily="18" charset="0"/>
              </a:rPr>
              <a:t>2 вариант: точно и четко двигать пальцем, который называет </a:t>
            </a:r>
            <a:r>
              <a:rPr lang="ru-RU" dirty="0" smtClean="0">
                <a:latin typeface="Times New Roman" pitchFamily="18" charset="0"/>
                <a:cs typeface="Times New Roman" pitchFamily="18" charset="0"/>
              </a:rPr>
              <a:t>родитель. </a:t>
            </a:r>
            <a:r>
              <a:rPr lang="ru-RU" dirty="0">
                <a:latin typeface="Times New Roman" pitchFamily="18" charset="0"/>
                <a:cs typeface="Times New Roman" pitchFamily="18" charset="0"/>
              </a:rPr>
              <a:t>Следить, чтобы остальные пальцы в движении не участвовали.</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sun9-13.userapi.com/c852132/v852132871/e5fe7/7-JTOvVrmAg.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285720" y="714356"/>
            <a:ext cx="8572560" cy="1477328"/>
          </a:xfrm>
          <a:prstGeom prst="rect">
            <a:avLst/>
          </a:prstGeom>
        </p:spPr>
        <p:txBody>
          <a:bodyPr wrap="square">
            <a:spAutoFit/>
          </a:bodyPr>
          <a:lstStyle/>
          <a:p>
            <a:pPr algn="ctr"/>
            <a:r>
              <a:rPr lang="ru-RU" b="1" dirty="0">
                <a:latin typeface="Times New Roman" pitchFamily="18" charset="0"/>
                <a:cs typeface="Times New Roman" pitchFamily="18" charset="0"/>
              </a:rPr>
              <a:t>Колечко</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Поочередно и как можно быстрее перебирайте пальцы рук, соединяя в кольцо с большим пальцем последовательно указательный, средний и т.д. Проба выполняется в прямом и в обратном (от мизинца к указательному пальцу) порядке. В начале упражнение выполняется каждой рукой отдельно, затем сразу двумя руками.</a:t>
            </a:r>
          </a:p>
        </p:txBody>
      </p:sp>
      <p:sp>
        <p:nvSpPr>
          <p:cNvPr id="4" name="Прямоугольник 3"/>
          <p:cNvSpPr/>
          <p:nvPr/>
        </p:nvSpPr>
        <p:spPr>
          <a:xfrm>
            <a:off x="357158" y="3500438"/>
            <a:ext cx="8429684" cy="1754326"/>
          </a:xfrm>
          <a:prstGeom prst="rect">
            <a:avLst/>
          </a:prstGeom>
        </p:spPr>
        <p:txBody>
          <a:bodyPr wrap="square">
            <a:spAutoFit/>
          </a:bodyPr>
          <a:lstStyle/>
          <a:p>
            <a:pPr algn="ctr"/>
            <a:r>
              <a:rPr lang="ru-RU" b="1" dirty="0">
                <a:latin typeface="Times New Roman" pitchFamily="18" charset="0"/>
                <a:cs typeface="Times New Roman" pitchFamily="18" charset="0"/>
              </a:rPr>
              <a:t>Кулак-ребро-ладонь.</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Три положения руки на плоскости стола, последовательно сменяют друг друга. Ладонь на плоскости, сжатая в кулак ладонь, ладонь ребром на плоскости стола, распрямленная ладонь на плоскости стола. Выполняется сначала правой рукой, потом -левой, затем -двумя руками вместе по 8-10 раз. Можно давать себе команды(кулак -ребро-ладонь)</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sun9-13.userapi.com/c852132/v852132871/e5fe7/7-JTOvVrmAg.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142844" y="214290"/>
            <a:ext cx="8715436" cy="646331"/>
          </a:xfrm>
          <a:prstGeom prst="rect">
            <a:avLst/>
          </a:prstGeom>
        </p:spPr>
        <p:txBody>
          <a:bodyPr wrap="square">
            <a:spAutoFit/>
          </a:bodyPr>
          <a:lstStyle/>
          <a:p>
            <a:pPr algn="ctr"/>
            <a:r>
              <a:rPr lang="ru-RU" i="1" dirty="0"/>
              <a:t>Использование кинезиологических методов в коррекции обучения и оздоровлении дошкольников</a:t>
            </a:r>
            <a:endParaRPr lang="ru-RU" dirty="0"/>
          </a:p>
        </p:txBody>
      </p:sp>
      <p:sp>
        <p:nvSpPr>
          <p:cNvPr id="4" name="Прямоугольник 3"/>
          <p:cNvSpPr/>
          <p:nvPr/>
        </p:nvSpPr>
        <p:spPr>
          <a:xfrm>
            <a:off x="3857620" y="857232"/>
            <a:ext cx="1269450" cy="369332"/>
          </a:xfrm>
          <a:prstGeom prst="rect">
            <a:avLst/>
          </a:prstGeom>
        </p:spPr>
        <p:txBody>
          <a:bodyPr wrap="none">
            <a:spAutoFit/>
          </a:bodyPr>
          <a:lstStyle/>
          <a:p>
            <a:r>
              <a:rPr lang="en-US" dirty="0"/>
              <a:t>I. </a:t>
            </a:r>
            <a:r>
              <a:rPr lang="ru-RU" dirty="0"/>
              <a:t>Растяжки</a:t>
            </a:r>
          </a:p>
        </p:txBody>
      </p:sp>
      <p:sp>
        <p:nvSpPr>
          <p:cNvPr id="5" name="Прямоугольник 4"/>
          <p:cNvSpPr/>
          <p:nvPr/>
        </p:nvSpPr>
        <p:spPr>
          <a:xfrm>
            <a:off x="142844" y="1357298"/>
            <a:ext cx="8858312" cy="1569660"/>
          </a:xfrm>
          <a:prstGeom prst="rect">
            <a:avLst/>
          </a:prstGeom>
        </p:spPr>
        <p:txBody>
          <a:bodyPr wrap="square">
            <a:spAutoFit/>
          </a:bodyPr>
          <a:lstStyle/>
          <a:p>
            <a:pPr algn="just"/>
            <a:r>
              <a:rPr lang="ru-RU" sz="1600" b="1" dirty="0">
                <a:latin typeface="Times New Roman" pitchFamily="18" charset="0"/>
                <a:cs typeface="Times New Roman" pitchFamily="18" charset="0"/>
              </a:rPr>
              <a:t>1. “Снеговик”</a:t>
            </a:r>
            <a:endParaRPr lang="ru-RU"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Представьте, что каждый из вас только что слепленный снеговик. Тело твердое, как замерзший снег. Пришла весна, пригрело солнце, и снеговик начал таять. Сначала “тает” и повисает голова, затем опускаются плечи, расслабляются руки и т. д. В конце упражнения ребенок мягко падает на пол и изображает лужицу воды. Необходимо расслабиться. Пригрело солнышко, вода в лужице стала испаряться и превратилась в легкое облачко. Дует ветер и гонит облачко по небу.</a:t>
            </a:r>
          </a:p>
        </p:txBody>
      </p:sp>
      <p:sp>
        <p:nvSpPr>
          <p:cNvPr id="6" name="Прямоугольник 5"/>
          <p:cNvSpPr/>
          <p:nvPr/>
        </p:nvSpPr>
        <p:spPr>
          <a:xfrm>
            <a:off x="214282" y="3643314"/>
            <a:ext cx="8786874" cy="1323439"/>
          </a:xfrm>
          <a:prstGeom prst="rect">
            <a:avLst/>
          </a:prstGeom>
        </p:spPr>
        <p:txBody>
          <a:bodyPr wrap="square">
            <a:spAutoFit/>
          </a:bodyPr>
          <a:lstStyle/>
          <a:p>
            <a:pPr algn="just"/>
            <a:r>
              <a:rPr lang="ru-RU" sz="1600" b="1" dirty="0">
                <a:latin typeface="Times New Roman" pitchFamily="18" charset="0"/>
                <a:cs typeface="Times New Roman" pitchFamily="18" charset="0"/>
              </a:rPr>
              <a:t>2. “Дерево”</a:t>
            </a:r>
            <a:endParaRPr lang="ru-RU"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Исходное положение – сидя на корточках. Спрятать голову в колени, обхватить их руками. Представьте, что вы - семечко, которое постепенно прорастает и превращается в дерево. Медленно поднимитесь на ноги, затем распрямите туловище, вытяните руки вверх. Затем напрягите тело и вытянитесь. Подул ветер – вы раскачиваетесь, как дерево.</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sun9-13.userapi.com/c852132/v852132871/e5fe7/7-JTOvVrmAg.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214282" y="142852"/>
            <a:ext cx="8572560" cy="2062103"/>
          </a:xfrm>
          <a:prstGeom prst="rect">
            <a:avLst/>
          </a:prstGeom>
        </p:spPr>
        <p:txBody>
          <a:bodyPr wrap="square">
            <a:spAutoFit/>
          </a:bodyPr>
          <a:lstStyle/>
          <a:p>
            <a:pPr algn="just"/>
            <a:r>
              <a:rPr lang="ru-RU" sz="1600" b="1" dirty="0">
                <a:latin typeface="Times New Roman" pitchFamily="18" charset="0"/>
                <a:cs typeface="Times New Roman" pitchFamily="18" charset="0"/>
              </a:rPr>
              <a:t>3. “Тряпичная кукла и солдат”</a:t>
            </a:r>
            <a:endParaRPr lang="ru-RU"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Исходное положение – стоя. Полностью выпрямитесь и вытянитесь в струнку как солдат. Застыньте в этой позе, как будто вы одеревенели, и не двигайтесь. Теперь наклонитесь вперед и расставьте руки, чтобы они болтались как тряпки. Станьте такими же мягкими и подвижными, как тряпичная кукла. Слегка согните </a:t>
            </a:r>
            <a:r>
              <a:rPr lang="ru-RU" sz="1600" dirty="0" smtClean="0">
                <a:latin typeface="Times New Roman" pitchFamily="18" charset="0"/>
                <a:cs typeface="Times New Roman" pitchFamily="18" charset="0"/>
              </a:rPr>
              <a:t>колени. Теперь </a:t>
            </a:r>
            <a:r>
              <a:rPr lang="ru-RU" sz="1600" dirty="0">
                <a:latin typeface="Times New Roman" pitchFamily="18" charset="0"/>
                <a:cs typeface="Times New Roman" pitchFamily="18" charset="0"/>
              </a:rPr>
              <a:t>снова покажите солдата, вытянутого в струнку и абсолютно прямого и негнущегося, как будто вырезанного из дерева. Дети попеременно бывают то солдатом, то куклой, до тех пор, пока вы не почувствуете, что они уже вполне расслабились.</a:t>
            </a:r>
          </a:p>
        </p:txBody>
      </p:sp>
      <p:sp>
        <p:nvSpPr>
          <p:cNvPr id="4" name="Прямоугольник 3"/>
          <p:cNvSpPr/>
          <p:nvPr/>
        </p:nvSpPr>
        <p:spPr>
          <a:xfrm>
            <a:off x="142844" y="2428868"/>
            <a:ext cx="8786874" cy="3570208"/>
          </a:xfrm>
          <a:prstGeom prst="rect">
            <a:avLst/>
          </a:prstGeom>
        </p:spPr>
        <p:txBody>
          <a:bodyPr wrap="square">
            <a:spAutoFit/>
          </a:bodyPr>
          <a:lstStyle/>
          <a:p>
            <a:pPr algn="just"/>
            <a:r>
              <a:rPr lang="ru-RU" b="1" dirty="0"/>
              <a:t/>
            </a:r>
            <a:br>
              <a:rPr lang="ru-RU" b="1" dirty="0"/>
            </a:br>
            <a:r>
              <a:rPr lang="ru-RU" sz="1600" b="1" dirty="0">
                <a:latin typeface="Times New Roman" pitchFamily="18" charset="0"/>
                <a:cs typeface="Times New Roman" pitchFamily="18" charset="0"/>
              </a:rPr>
              <a:t>4. “Сорви яблоки”</a:t>
            </a:r>
            <a:endParaRPr lang="ru-RU"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Исходное положение – стоя. Представьте себе, что перед каждым из вас растет яблоня с чудесными большими яблоками. Яблоки висят прямо над головой, но без труда достать их не удается. Посмотрите на яблоню, видите, вверху справа висит большое яблоко. Потянитесь правой рукой как можно выше, поднимитесь на цыпочки и сделайте резкий вдох. Теперь срывайте яблоко. Нагнитесь и положите яблоко в небольшую корзину, стоящую на земле. Теперь медленно выдохните.</a:t>
            </a:r>
          </a:p>
          <a:p>
            <a:pPr algn="just"/>
            <a:r>
              <a:rPr lang="ru-RU" sz="1600" dirty="0">
                <a:latin typeface="Times New Roman" pitchFamily="18" charset="0"/>
                <a:cs typeface="Times New Roman" pitchFamily="18" charset="0"/>
              </a:rPr>
              <a:t>Выпрямитесь и посмотрите налево вверх. Там висят два чудесных яблока. Сначала дотянитесь туда правой рукой, поднимитесь на цыпочки, вдохните и сорвите одно яблоко. Затем подними как можно выше левую руку и сорвите другое яблоко, которое там висит. Теперь наклонитесь вперед, положите оба яблока в стоящую перед тобой корзину и выдохните. Теперь вы знаете, что вас нужно делать. Используйте обе руки попеременно, чтобы собирать висящие слева и справа от вас прекрасные большие яблоки и складывайте их в корзину.</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sun9-13.userapi.com/c852132/v852132871/e5fe7/7-JTOvVrmAg.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3000364" y="285728"/>
            <a:ext cx="3005053" cy="369332"/>
          </a:xfrm>
          <a:prstGeom prst="rect">
            <a:avLst/>
          </a:prstGeom>
        </p:spPr>
        <p:txBody>
          <a:bodyPr wrap="none">
            <a:spAutoFit/>
          </a:bodyPr>
          <a:lstStyle/>
          <a:p>
            <a:r>
              <a:rPr lang="en-US" dirty="0">
                <a:latin typeface="Times New Roman" pitchFamily="18" charset="0"/>
                <a:cs typeface="Times New Roman" pitchFamily="18" charset="0"/>
              </a:rPr>
              <a:t>II. </a:t>
            </a:r>
            <a:r>
              <a:rPr lang="ru-RU" dirty="0">
                <a:latin typeface="Times New Roman" pitchFamily="18" charset="0"/>
                <a:cs typeface="Times New Roman" pitchFamily="18" charset="0"/>
              </a:rPr>
              <a:t>Дыхательные упражнения</a:t>
            </a:r>
          </a:p>
        </p:txBody>
      </p:sp>
      <p:sp>
        <p:nvSpPr>
          <p:cNvPr id="4" name="Прямоугольник 3"/>
          <p:cNvSpPr/>
          <p:nvPr/>
        </p:nvSpPr>
        <p:spPr>
          <a:xfrm>
            <a:off x="357158" y="1142984"/>
            <a:ext cx="8572560" cy="1323439"/>
          </a:xfrm>
          <a:prstGeom prst="rect">
            <a:avLst/>
          </a:prstGeom>
        </p:spPr>
        <p:txBody>
          <a:bodyPr wrap="square">
            <a:spAutoFit/>
          </a:bodyPr>
          <a:lstStyle/>
          <a:p>
            <a:r>
              <a:rPr lang="ru-RU" sz="1600" b="1" dirty="0">
                <a:latin typeface="Times New Roman" pitchFamily="18" charset="0"/>
                <a:cs typeface="Times New Roman" pitchFamily="18" charset="0"/>
              </a:rPr>
              <a:t>1. “Свеча”</a:t>
            </a:r>
            <a:endParaRPr lang="ru-RU" sz="1600" dirty="0">
              <a:latin typeface="Times New Roman" pitchFamily="18" charset="0"/>
              <a:cs typeface="Times New Roman" pitchFamily="18" charset="0"/>
            </a:endParaRPr>
          </a:p>
          <a:p>
            <a:r>
              <a:rPr lang="ru-RU" sz="1600" dirty="0">
                <a:latin typeface="Times New Roman" pitchFamily="18" charset="0"/>
                <a:cs typeface="Times New Roman" pitchFamily="18" charset="0"/>
              </a:rPr>
              <a:t>Исходное положение – сидя за столом. Представьте, что перед вами стоит большая свеча. Сделайте глубокий вдох и постарайтесь одним выдохом задуть свечу. А теперь представьте перед собой 5 маленьких свечек. Сделайте глубокий вдох и задуйте эти свечи маленькими порциями выдоха.</a:t>
            </a:r>
          </a:p>
        </p:txBody>
      </p:sp>
      <p:sp>
        <p:nvSpPr>
          <p:cNvPr id="5" name="Прямоугольник 4"/>
          <p:cNvSpPr/>
          <p:nvPr/>
        </p:nvSpPr>
        <p:spPr>
          <a:xfrm>
            <a:off x="357158" y="2571744"/>
            <a:ext cx="8358246" cy="2308324"/>
          </a:xfrm>
          <a:prstGeom prst="rect">
            <a:avLst/>
          </a:prstGeom>
        </p:spPr>
        <p:txBody>
          <a:bodyPr wrap="square">
            <a:spAutoFit/>
          </a:bodyPr>
          <a:lstStyle/>
          <a:p>
            <a:pPr algn="just"/>
            <a:r>
              <a:rPr lang="ru-RU" sz="1600" b="1" dirty="0">
                <a:latin typeface="Times New Roman" pitchFamily="18" charset="0"/>
                <a:cs typeface="Times New Roman" pitchFamily="18" charset="0"/>
              </a:rPr>
              <a:t>2. “Дышим носом”</a:t>
            </a:r>
            <a:endParaRPr lang="ru-RU"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Подыши одной ноздрей,</a:t>
            </a:r>
          </a:p>
          <a:p>
            <a:pPr algn="just"/>
            <a:r>
              <a:rPr lang="ru-RU" sz="1600" dirty="0">
                <a:latin typeface="Times New Roman" pitchFamily="18" charset="0"/>
                <a:cs typeface="Times New Roman" pitchFamily="18" charset="0"/>
              </a:rPr>
              <a:t>И придет к тебе покой.</a:t>
            </a:r>
          </a:p>
          <a:p>
            <a:pPr algn="just"/>
            <a:r>
              <a:rPr lang="ru-RU" sz="1600" dirty="0">
                <a:latin typeface="Times New Roman" pitchFamily="18" charset="0"/>
                <a:cs typeface="Times New Roman" pitchFamily="18" charset="0"/>
              </a:rPr>
              <a:t>Исходное положение – о. с.</a:t>
            </a:r>
          </a:p>
          <a:p>
            <a:pPr algn="just"/>
            <a:r>
              <a:rPr lang="ru-RU" sz="1600" dirty="0">
                <a:latin typeface="Times New Roman" pitchFamily="18" charset="0"/>
                <a:cs typeface="Times New Roman" pitchFamily="18" charset="0"/>
              </a:rPr>
              <a:t>1 - правую ноздрю закрыть указательным пальцем правой руки, левой делать тихий, продолжительный вдох;</a:t>
            </a:r>
          </a:p>
          <a:p>
            <a:pPr algn="just"/>
            <a:r>
              <a:rPr lang="ru-RU" sz="1600" dirty="0">
                <a:latin typeface="Times New Roman" pitchFamily="18" charset="0"/>
                <a:cs typeface="Times New Roman" pitchFamily="18" charset="0"/>
              </a:rPr>
              <a:t>2  - как только вдох окончен, открыть правую ноздрю делать тихий продолжительный выдох с максимальным освобождением от воздуха легких и подтягиванием диафрагмы максимально вверх.</a:t>
            </a:r>
          </a:p>
        </p:txBody>
      </p:sp>
      <p:sp>
        <p:nvSpPr>
          <p:cNvPr id="6" name="Прямоугольник 5"/>
          <p:cNvSpPr/>
          <p:nvPr/>
        </p:nvSpPr>
        <p:spPr>
          <a:xfrm>
            <a:off x="428596" y="5072074"/>
            <a:ext cx="8215370" cy="1077218"/>
          </a:xfrm>
          <a:prstGeom prst="rect">
            <a:avLst/>
          </a:prstGeom>
        </p:spPr>
        <p:txBody>
          <a:bodyPr wrap="square">
            <a:spAutoFit/>
          </a:bodyPr>
          <a:lstStyle/>
          <a:p>
            <a:pPr algn="just"/>
            <a:r>
              <a:rPr lang="ru-RU" sz="1600" b="1" dirty="0">
                <a:latin typeface="Times New Roman" pitchFamily="18" charset="0"/>
                <a:cs typeface="Times New Roman" pitchFamily="18" charset="0"/>
              </a:rPr>
              <a:t>3. “Ныряльщик”</a:t>
            </a:r>
            <a:endParaRPr lang="ru-RU"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Исходное положение – стоя. Сделать глубокий вдох, задержать дыхание, при этом закрыть нос пальцами. Присесть, как бы нырнуть в воду. Досчитать до 5 и вынырнуть – открыть нос и сделать выдох.</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sun9-13.userapi.com/c852132/v852132871/e5fe7/7-JTOvVrmAg.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3143240" y="285728"/>
            <a:ext cx="2725618" cy="369332"/>
          </a:xfrm>
          <a:prstGeom prst="rect">
            <a:avLst/>
          </a:prstGeom>
        </p:spPr>
        <p:txBody>
          <a:bodyPr wrap="none">
            <a:spAutoFit/>
          </a:bodyPr>
          <a:lstStyle/>
          <a:p>
            <a:r>
              <a:rPr lang="en-US" dirty="0">
                <a:latin typeface="Times New Roman" pitchFamily="18" charset="0"/>
                <a:cs typeface="Times New Roman" pitchFamily="18" charset="0"/>
              </a:rPr>
              <a:t>III. </a:t>
            </a:r>
            <a:r>
              <a:rPr lang="ru-RU" dirty="0">
                <a:latin typeface="Times New Roman" pitchFamily="18" charset="0"/>
                <a:cs typeface="Times New Roman" pitchFamily="18" charset="0"/>
              </a:rPr>
              <a:t>Телесные упражнения</a:t>
            </a:r>
          </a:p>
        </p:txBody>
      </p:sp>
      <p:sp>
        <p:nvSpPr>
          <p:cNvPr id="4" name="Прямоугольник 3"/>
          <p:cNvSpPr/>
          <p:nvPr/>
        </p:nvSpPr>
        <p:spPr>
          <a:xfrm>
            <a:off x="500034" y="785794"/>
            <a:ext cx="8143932" cy="1815882"/>
          </a:xfrm>
          <a:prstGeom prst="rect">
            <a:avLst/>
          </a:prstGeom>
        </p:spPr>
        <p:txBody>
          <a:bodyPr wrap="square">
            <a:spAutoFit/>
          </a:bodyPr>
          <a:lstStyle/>
          <a:p>
            <a:pPr algn="just"/>
            <a:r>
              <a:rPr lang="ru-RU" sz="1600" b="1" dirty="0">
                <a:latin typeface="Times New Roman" pitchFamily="18" charset="0"/>
                <a:cs typeface="Times New Roman" pitchFamily="18" charset="0"/>
              </a:rPr>
              <a:t>1. </a:t>
            </a:r>
            <a:r>
              <a:rPr lang="ru-RU" sz="1600" dirty="0">
                <a:latin typeface="Times New Roman" pitchFamily="18" charset="0"/>
                <a:cs typeface="Times New Roman" pitchFamily="18" charset="0"/>
              </a:rPr>
              <a:t>“</a:t>
            </a:r>
            <a:r>
              <a:rPr lang="ru-RU" sz="1600" b="1" dirty="0">
                <a:latin typeface="Times New Roman" pitchFamily="18" charset="0"/>
                <a:cs typeface="Times New Roman" pitchFamily="18" charset="0"/>
              </a:rPr>
              <a:t>Перекрестное марширование”</a:t>
            </a:r>
            <a:endParaRPr lang="ru-RU"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Любим мы маршировать,</a:t>
            </a:r>
          </a:p>
          <a:p>
            <a:pPr algn="just"/>
            <a:r>
              <a:rPr lang="ru-RU" sz="1600" dirty="0">
                <a:latin typeface="Times New Roman" pitchFamily="18" charset="0"/>
                <a:cs typeface="Times New Roman" pitchFamily="18" charset="0"/>
              </a:rPr>
              <a:t>Руки, ноги поднимать.</a:t>
            </a:r>
          </a:p>
          <a:p>
            <a:pPr algn="just"/>
            <a:r>
              <a:rPr lang="ru-RU" sz="1600" dirty="0">
                <a:latin typeface="Times New Roman" pitchFamily="18" charset="0"/>
                <a:cs typeface="Times New Roman" pitchFamily="18" charset="0"/>
              </a:rPr>
              <a:t>Нужно шагать, высоко поднимая колени попеременно касаясь правой и левой рукой по противоположной ноге. Сделать 6 пар движений. </a:t>
            </a:r>
            <a:r>
              <a:rPr lang="ru-RU" sz="1600" dirty="0" smtClean="0">
                <a:latin typeface="Times New Roman" pitchFamily="18" charset="0"/>
                <a:cs typeface="Times New Roman" pitchFamily="18" charset="0"/>
              </a:rPr>
              <a:t>Затем, шагать </a:t>
            </a:r>
            <a:r>
              <a:rPr lang="ru-RU" sz="1600" dirty="0">
                <a:latin typeface="Times New Roman" pitchFamily="18" charset="0"/>
                <a:cs typeface="Times New Roman" pitchFamily="18" charset="0"/>
              </a:rPr>
              <a:t>касаясь рукой одноименного колена. Сделать 6 пар движений. Закончить касаниями по противоположной ноге.</a:t>
            </a:r>
          </a:p>
        </p:txBody>
      </p:sp>
      <p:sp>
        <p:nvSpPr>
          <p:cNvPr id="5" name="Прямоугольник 4"/>
          <p:cNvSpPr/>
          <p:nvPr/>
        </p:nvSpPr>
        <p:spPr>
          <a:xfrm>
            <a:off x="571472" y="2928934"/>
            <a:ext cx="8143932" cy="1323439"/>
          </a:xfrm>
          <a:prstGeom prst="rect">
            <a:avLst/>
          </a:prstGeom>
        </p:spPr>
        <p:txBody>
          <a:bodyPr wrap="square">
            <a:spAutoFit/>
          </a:bodyPr>
          <a:lstStyle/>
          <a:p>
            <a:pPr algn="just"/>
            <a:r>
              <a:rPr lang="ru-RU" sz="1600" b="1" dirty="0" smtClean="0">
                <a:latin typeface="Times New Roman" pitchFamily="18" charset="0"/>
                <a:cs typeface="Times New Roman" pitchFamily="18" charset="0"/>
              </a:rPr>
              <a:t>2. </a:t>
            </a:r>
            <a:r>
              <a:rPr lang="ru-RU" sz="1600" b="1" dirty="0">
                <a:latin typeface="Times New Roman" pitchFamily="18" charset="0"/>
                <a:cs typeface="Times New Roman" pitchFamily="18" charset="0"/>
              </a:rPr>
              <a:t>“Робот”</a:t>
            </a:r>
            <a:endParaRPr lang="ru-RU"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Встать лицом к стене, ноги на ширине плеч, ладони лежат на стене на уровне глаз. Передвигаться вдоль стены вправо, а затем влево приставными шагами, руки и ноги должны двигаться параллельно, а затем передвигаться, используя противоположные руки и ноги.</a:t>
            </a:r>
          </a:p>
        </p:txBody>
      </p:sp>
      <p:sp>
        <p:nvSpPr>
          <p:cNvPr id="6" name="Прямоугольник 5"/>
          <p:cNvSpPr/>
          <p:nvPr/>
        </p:nvSpPr>
        <p:spPr>
          <a:xfrm>
            <a:off x="642910" y="4643446"/>
            <a:ext cx="8001056" cy="830997"/>
          </a:xfrm>
          <a:prstGeom prst="rect">
            <a:avLst/>
          </a:prstGeom>
        </p:spPr>
        <p:txBody>
          <a:bodyPr wrap="square">
            <a:spAutoFit/>
          </a:bodyPr>
          <a:lstStyle/>
          <a:p>
            <a:pPr algn="just"/>
            <a:r>
              <a:rPr lang="ru-RU" sz="1600" b="1" dirty="0" smtClean="0">
                <a:latin typeface="Times New Roman" pitchFamily="18" charset="0"/>
                <a:cs typeface="Times New Roman" pitchFamily="18" charset="0"/>
              </a:rPr>
              <a:t>3. </a:t>
            </a:r>
            <a:r>
              <a:rPr lang="ru-RU" sz="1600" b="1" dirty="0">
                <a:latin typeface="Times New Roman" pitchFamily="18" charset="0"/>
                <a:cs typeface="Times New Roman" pitchFamily="18" charset="0"/>
              </a:rPr>
              <a:t>«Колено – локоть».</a:t>
            </a:r>
            <a:endParaRPr lang="ru-RU"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Стоя. Поднять и согнуть левую ногу в колене, локтем правой руки дотронуться до колена левой ноги, затем тоже с правой ногой и левой рукой. Повторить упражнение 8–10 раз.</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sun9-13.userapi.com/c852132/v852132871/e5fe7/7-JTOvVrmAg.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0" y="357166"/>
            <a:ext cx="9144000" cy="5755422"/>
          </a:xfrm>
          <a:prstGeom prst="rect">
            <a:avLst/>
          </a:prstGeom>
        </p:spPr>
        <p:txBody>
          <a:bodyPr wrap="square">
            <a:spAutoFit/>
          </a:bodyPr>
          <a:lstStyle/>
          <a:p>
            <a:r>
              <a:rPr lang="ru-RU" sz="1600" b="1" dirty="0" smtClean="0">
                <a:latin typeface="Times New Roman" pitchFamily="18" charset="0"/>
                <a:cs typeface="Times New Roman" pitchFamily="18" charset="0"/>
              </a:rPr>
              <a:t>4. </a:t>
            </a:r>
            <a:r>
              <a:rPr lang="ru-RU" sz="1600" b="1" dirty="0">
                <a:latin typeface="Times New Roman" pitchFamily="18" charset="0"/>
                <a:cs typeface="Times New Roman" pitchFamily="18" charset="0"/>
              </a:rPr>
              <a:t>“Яйцо”</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Спрячемся от всех забот,</a:t>
            </a:r>
          </a:p>
          <a:p>
            <a:pPr algn="just"/>
            <a:r>
              <a:rPr lang="ru-RU" sz="1600" dirty="0">
                <a:latin typeface="Times New Roman" pitchFamily="18" charset="0"/>
                <a:cs typeface="Times New Roman" pitchFamily="18" charset="0"/>
              </a:rPr>
              <a:t>только мама нас найдет.</a:t>
            </a:r>
          </a:p>
          <a:p>
            <a:pPr algn="just"/>
            <a:r>
              <a:rPr lang="ru-RU" sz="1600" dirty="0">
                <a:latin typeface="Times New Roman" pitchFamily="18" charset="0"/>
                <a:cs typeface="Times New Roman" pitchFamily="18" charset="0"/>
              </a:rPr>
              <a:t>Сесть на пол, подтянуть колени к животу, обхватить их руками, голову спрятать в колени. Раскачиваться из стороны в  сторону, стараясь расслабиться.</a:t>
            </a:r>
          </a:p>
          <a:p>
            <a:pPr algn="just"/>
            <a:r>
              <a:rPr lang="ru-RU" sz="1600" dirty="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lgn="just"/>
            <a:endParaRPr lang="ru-RU" sz="1600" dirty="0" smtClean="0">
              <a:latin typeface="Times New Roman" pitchFamily="18" charset="0"/>
              <a:cs typeface="Times New Roman" pitchFamily="18" charset="0"/>
            </a:endParaRPr>
          </a:p>
          <a:p>
            <a:pPr algn="just"/>
            <a:endParaRPr lang="ru-RU" sz="1600" dirty="0">
              <a:latin typeface="Times New Roman" pitchFamily="18" charset="0"/>
              <a:cs typeface="Times New Roman" pitchFamily="18" charset="0"/>
            </a:endParaRPr>
          </a:p>
          <a:p>
            <a:pPr algn="just"/>
            <a:endParaRPr lang="ru-RU" sz="1600" dirty="0">
              <a:latin typeface="Times New Roman" pitchFamily="18" charset="0"/>
              <a:cs typeface="Times New Roman" pitchFamily="18" charset="0"/>
            </a:endParaRPr>
          </a:p>
          <a:p>
            <a:pPr algn="just"/>
            <a:r>
              <a:rPr lang="ru-RU" sz="1600" b="1" dirty="0" smtClean="0">
                <a:latin typeface="Times New Roman" pitchFamily="18" charset="0"/>
                <a:cs typeface="Times New Roman" pitchFamily="18" charset="0"/>
              </a:rPr>
              <a:t>5.“</a:t>
            </a:r>
            <a:r>
              <a:rPr lang="ru-RU" sz="1600" b="1" dirty="0">
                <a:latin typeface="Times New Roman" pitchFamily="18" charset="0"/>
                <a:cs typeface="Times New Roman" pitchFamily="18" charset="0"/>
              </a:rPr>
              <a:t>Дерево”</a:t>
            </a:r>
            <a:endParaRPr lang="ru-RU"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Мы растем, растем, растем</a:t>
            </a:r>
          </a:p>
          <a:p>
            <a:pPr algn="just"/>
            <a:r>
              <a:rPr lang="ru-RU" sz="1600" dirty="0">
                <a:latin typeface="Times New Roman" pitchFamily="18" charset="0"/>
                <a:cs typeface="Times New Roman" pitchFamily="18" charset="0"/>
              </a:rPr>
              <a:t>И до неба достаем.</a:t>
            </a:r>
          </a:p>
          <a:p>
            <a:pPr algn="just"/>
            <a:r>
              <a:rPr lang="ru-RU" sz="1600" dirty="0">
                <a:latin typeface="Times New Roman" pitchFamily="18" charset="0"/>
                <a:cs typeface="Times New Roman" pitchFamily="18" charset="0"/>
              </a:rPr>
              <a:t>Сидя на корточках, стряпать голову в колени, колени обхватить руками. Это — семечко, которое постепенно прорастает и превращается в дерево. Медленно подняться на ноги, затем распрямить туловище, вытянуть руки вверх. Подул ветер — раскачивать тело, имитируя дерево.        (10 раз)</a:t>
            </a:r>
          </a:p>
          <a:p>
            <a:pPr algn="just"/>
            <a:r>
              <a:rPr lang="ru-RU" sz="1600" b="1" dirty="0">
                <a:latin typeface="Times New Roman" pitchFamily="18" charset="0"/>
                <a:cs typeface="Times New Roman" pitchFamily="18" charset="0"/>
              </a:rPr>
              <a:t> </a:t>
            </a:r>
            <a:endParaRPr lang="ru-RU" sz="1600" b="1" dirty="0" smtClean="0">
              <a:latin typeface="Times New Roman" pitchFamily="18" charset="0"/>
              <a:cs typeface="Times New Roman" pitchFamily="18" charset="0"/>
            </a:endParaRPr>
          </a:p>
          <a:p>
            <a:pPr algn="just"/>
            <a:endParaRPr lang="ru-RU" sz="1600" b="1" dirty="0">
              <a:latin typeface="Times New Roman" pitchFamily="18" charset="0"/>
              <a:cs typeface="Times New Roman" pitchFamily="18" charset="0"/>
            </a:endParaRPr>
          </a:p>
          <a:p>
            <a:pPr algn="just"/>
            <a:endParaRPr lang="ru-RU" sz="1600" dirty="0" smtClean="0">
              <a:latin typeface="Times New Roman" pitchFamily="18" charset="0"/>
              <a:cs typeface="Times New Roman" pitchFamily="18" charset="0"/>
            </a:endParaRPr>
          </a:p>
          <a:p>
            <a:pPr algn="just"/>
            <a:endParaRPr lang="ru-RU" sz="1600" dirty="0">
              <a:latin typeface="Times New Roman" pitchFamily="18" charset="0"/>
              <a:cs typeface="Times New Roman" pitchFamily="18" charset="0"/>
            </a:endParaRPr>
          </a:p>
          <a:p>
            <a:pPr algn="just"/>
            <a:endParaRPr lang="ru-RU" sz="1600" dirty="0">
              <a:latin typeface="Times New Roman" pitchFamily="18" charset="0"/>
              <a:cs typeface="Times New Roman" pitchFamily="18" charset="0"/>
            </a:endParaRPr>
          </a:p>
          <a:p>
            <a:pPr algn="just"/>
            <a:r>
              <a:rPr lang="ru-RU" sz="1600" b="1" dirty="0" smtClean="0">
                <a:latin typeface="Times New Roman" pitchFamily="18" charset="0"/>
                <a:cs typeface="Times New Roman" pitchFamily="18" charset="0"/>
              </a:rPr>
              <a:t>6.«</a:t>
            </a:r>
            <a:r>
              <a:rPr lang="ru-RU" sz="1600" b="1" dirty="0">
                <a:latin typeface="Times New Roman" pitchFamily="18" charset="0"/>
                <a:cs typeface="Times New Roman" pitchFamily="18" charset="0"/>
              </a:rPr>
              <a:t>Крюки». </a:t>
            </a:r>
            <a:r>
              <a:rPr lang="ru-RU" sz="1600" dirty="0">
                <a:latin typeface="Times New Roman" pitchFamily="18" charset="0"/>
                <a:cs typeface="Times New Roman" pitchFamily="18" charset="0"/>
              </a:rPr>
              <a:t>Можно выполнять стоя, сидя, лежа. Скрестите лодыжки ног, как удобно. Затем вытяните руки вперед, скрестив ладони друг к другу, сцепив пальцы в замок, вывернуть руки внутрь на уровне груди так, чтобы локти были направлены вниз.</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1010</Words>
  <Application>Microsoft Office PowerPoint</Application>
  <PresentationFormat>Экран (4:3)</PresentationFormat>
  <Paragraphs>75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9</cp:revision>
  <dcterms:created xsi:type="dcterms:W3CDTF">2020-04-29T12:41:05Z</dcterms:created>
  <dcterms:modified xsi:type="dcterms:W3CDTF">2020-04-29T14:06:37Z</dcterms:modified>
</cp:coreProperties>
</file>