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08"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3A4125-4F76-44C8-B44E-17971E8BE85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B8C0FDA-A85C-43E6-8549-E49E41490A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9A54ED0F-842F-4EA2-A04E-31A987C60F4D}"/>
              </a:ext>
            </a:extLst>
          </p:cNvPr>
          <p:cNvSpPr>
            <a:spLocks noGrp="1"/>
          </p:cNvSpPr>
          <p:nvPr>
            <p:ph type="dt" sz="half" idx="10"/>
          </p:nvPr>
        </p:nvSpPr>
        <p:spPr/>
        <p:txBody>
          <a:bodyPr/>
          <a:lstStyle/>
          <a:p>
            <a:fld id="{573CE97D-2C9B-4C18-A0E1-332BDF25A412}" type="datetimeFigureOut">
              <a:rPr lang="ru-RU" smtClean="0"/>
              <a:t>17.05.2018</a:t>
            </a:fld>
            <a:endParaRPr lang="ru-RU"/>
          </a:p>
        </p:txBody>
      </p:sp>
      <p:sp>
        <p:nvSpPr>
          <p:cNvPr id="5" name="Нижний колонтитул 4">
            <a:extLst>
              <a:ext uri="{FF2B5EF4-FFF2-40B4-BE49-F238E27FC236}">
                <a16:creationId xmlns:a16="http://schemas.microsoft.com/office/drawing/2014/main" id="{1ED65A8C-84E9-4AA5-B2EE-702B58A9367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625C006-DFBF-4F92-9085-AFACDE724073}"/>
              </a:ext>
            </a:extLst>
          </p:cNvPr>
          <p:cNvSpPr>
            <a:spLocks noGrp="1"/>
          </p:cNvSpPr>
          <p:nvPr>
            <p:ph type="sldNum" sz="quarter" idx="12"/>
          </p:nvPr>
        </p:nvSpPr>
        <p:spPr/>
        <p:txBody>
          <a:bodyPr/>
          <a:lstStyle/>
          <a:p>
            <a:fld id="{B7B54416-9900-4610-ABCC-EDFFA096DEFA}" type="slidenum">
              <a:rPr lang="ru-RU" smtClean="0"/>
              <a:t>‹#›</a:t>
            </a:fld>
            <a:endParaRPr lang="ru-RU"/>
          </a:p>
        </p:txBody>
      </p:sp>
    </p:spTree>
    <p:extLst>
      <p:ext uri="{BB962C8B-B14F-4D97-AF65-F5344CB8AC3E}">
        <p14:creationId xmlns:p14="http://schemas.microsoft.com/office/powerpoint/2010/main" val="4243619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B52ADF-201E-492E-BE82-23E762F310B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F494B25-DDF3-4C72-891F-F13A6C8383A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8BDCD2A-0907-47B5-9206-6AEED3FF48A5}"/>
              </a:ext>
            </a:extLst>
          </p:cNvPr>
          <p:cNvSpPr>
            <a:spLocks noGrp="1"/>
          </p:cNvSpPr>
          <p:nvPr>
            <p:ph type="dt" sz="half" idx="10"/>
          </p:nvPr>
        </p:nvSpPr>
        <p:spPr/>
        <p:txBody>
          <a:bodyPr/>
          <a:lstStyle/>
          <a:p>
            <a:fld id="{573CE97D-2C9B-4C18-A0E1-332BDF25A412}" type="datetimeFigureOut">
              <a:rPr lang="ru-RU" smtClean="0"/>
              <a:t>17.05.2018</a:t>
            </a:fld>
            <a:endParaRPr lang="ru-RU"/>
          </a:p>
        </p:txBody>
      </p:sp>
      <p:sp>
        <p:nvSpPr>
          <p:cNvPr id="5" name="Нижний колонтитул 4">
            <a:extLst>
              <a:ext uri="{FF2B5EF4-FFF2-40B4-BE49-F238E27FC236}">
                <a16:creationId xmlns:a16="http://schemas.microsoft.com/office/drawing/2014/main" id="{47132B0B-3B61-4284-A126-EBCDAC2CAF7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A8C29A7-F5B3-43BD-ABF7-DF503624998C}"/>
              </a:ext>
            </a:extLst>
          </p:cNvPr>
          <p:cNvSpPr>
            <a:spLocks noGrp="1"/>
          </p:cNvSpPr>
          <p:nvPr>
            <p:ph type="sldNum" sz="quarter" idx="12"/>
          </p:nvPr>
        </p:nvSpPr>
        <p:spPr/>
        <p:txBody>
          <a:bodyPr/>
          <a:lstStyle/>
          <a:p>
            <a:fld id="{B7B54416-9900-4610-ABCC-EDFFA096DEFA}" type="slidenum">
              <a:rPr lang="ru-RU" smtClean="0"/>
              <a:t>‹#›</a:t>
            </a:fld>
            <a:endParaRPr lang="ru-RU"/>
          </a:p>
        </p:txBody>
      </p:sp>
    </p:spTree>
    <p:extLst>
      <p:ext uri="{BB962C8B-B14F-4D97-AF65-F5344CB8AC3E}">
        <p14:creationId xmlns:p14="http://schemas.microsoft.com/office/powerpoint/2010/main" val="3294507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88C59CC-2757-42BE-83E9-F769E0A063D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9899EBC-0DAE-4089-92B2-20D25FF6E51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C945BDE-D56A-4E10-B7D2-F03FBF39B72A}"/>
              </a:ext>
            </a:extLst>
          </p:cNvPr>
          <p:cNvSpPr>
            <a:spLocks noGrp="1"/>
          </p:cNvSpPr>
          <p:nvPr>
            <p:ph type="dt" sz="half" idx="10"/>
          </p:nvPr>
        </p:nvSpPr>
        <p:spPr/>
        <p:txBody>
          <a:bodyPr/>
          <a:lstStyle/>
          <a:p>
            <a:fld id="{573CE97D-2C9B-4C18-A0E1-332BDF25A412}" type="datetimeFigureOut">
              <a:rPr lang="ru-RU" smtClean="0"/>
              <a:t>17.05.2018</a:t>
            </a:fld>
            <a:endParaRPr lang="ru-RU"/>
          </a:p>
        </p:txBody>
      </p:sp>
      <p:sp>
        <p:nvSpPr>
          <p:cNvPr id="5" name="Нижний колонтитул 4">
            <a:extLst>
              <a:ext uri="{FF2B5EF4-FFF2-40B4-BE49-F238E27FC236}">
                <a16:creationId xmlns:a16="http://schemas.microsoft.com/office/drawing/2014/main" id="{1AFE8195-DD80-4DB9-A11C-E6AAE8A2CFE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C7D1EA8-95C4-423A-BD04-A8A7D29DD5B1}"/>
              </a:ext>
            </a:extLst>
          </p:cNvPr>
          <p:cNvSpPr>
            <a:spLocks noGrp="1"/>
          </p:cNvSpPr>
          <p:nvPr>
            <p:ph type="sldNum" sz="quarter" idx="12"/>
          </p:nvPr>
        </p:nvSpPr>
        <p:spPr/>
        <p:txBody>
          <a:bodyPr/>
          <a:lstStyle/>
          <a:p>
            <a:fld id="{B7B54416-9900-4610-ABCC-EDFFA096DEFA}" type="slidenum">
              <a:rPr lang="ru-RU" smtClean="0"/>
              <a:t>‹#›</a:t>
            </a:fld>
            <a:endParaRPr lang="ru-RU"/>
          </a:p>
        </p:txBody>
      </p:sp>
    </p:spTree>
    <p:extLst>
      <p:ext uri="{BB962C8B-B14F-4D97-AF65-F5344CB8AC3E}">
        <p14:creationId xmlns:p14="http://schemas.microsoft.com/office/powerpoint/2010/main" val="403501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5D0D43-2149-4F6E-AC1D-3D51072D076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CEB5A21-A416-4BEA-A421-6171FEE268D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E7E7C3D-5A2D-4C47-AD95-D41C44C23624}"/>
              </a:ext>
            </a:extLst>
          </p:cNvPr>
          <p:cNvSpPr>
            <a:spLocks noGrp="1"/>
          </p:cNvSpPr>
          <p:nvPr>
            <p:ph type="dt" sz="half" idx="10"/>
          </p:nvPr>
        </p:nvSpPr>
        <p:spPr/>
        <p:txBody>
          <a:bodyPr/>
          <a:lstStyle/>
          <a:p>
            <a:fld id="{573CE97D-2C9B-4C18-A0E1-332BDF25A412}" type="datetimeFigureOut">
              <a:rPr lang="ru-RU" smtClean="0"/>
              <a:t>17.05.2018</a:t>
            </a:fld>
            <a:endParaRPr lang="ru-RU"/>
          </a:p>
        </p:txBody>
      </p:sp>
      <p:sp>
        <p:nvSpPr>
          <p:cNvPr id="5" name="Нижний колонтитул 4">
            <a:extLst>
              <a:ext uri="{FF2B5EF4-FFF2-40B4-BE49-F238E27FC236}">
                <a16:creationId xmlns:a16="http://schemas.microsoft.com/office/drawing/2014/main" id="{A2F27AE3-9621-468E-88F5-670F83B2FAE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3356D8C-DED2-4686-8D77-98636A026339}"/>
              </a:ext>
            </a:extLst>
          </p:cNvPr>
          <p:cNvSpPr>
            <a:spLocks noGrp="1"/>
          </p:cNvSpPr>
          <p:nvPr>
            <p:ph type="sldNum" sz="quarter" idx="12"/>
          </p:nvPr>
        </p:nvSpPr>
        <p:spPr/>
        <p:txBody>
          <a:bodyPr/>
          <a:lstStyle/>
          <a:p>
            <a:fld id="{B7B54416-9900-4610-ABCC-EDFFA096DEFA}" type="slidenum">
              <a:rPr lang="ru-RU" smtClean="0"/>
              <a:t>‹#›</a:t>
            </a:fld>
            <a:endParaRPr lang="ru-RU"/>
          </a:p>
        </p:txBody>
      </p:sp>
    </p:spTree>
    <p:extLst>
      <p:ext uri="{BB962C8B-B14F-4D97-AF65-F5344CB8AC3E}">
        <p14:creationId xmlns:p14="http://schemas.microsoft.com/office/powerpoint/2010/main" val="182760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7A66AE-69D2-49F5-AC2C-071204CED55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1FE342A-79D7-4EAB-91F7-7D81E68628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9AF23C0-F2E6-48A8-A4B9-AB1B7CF7001D}"/>
              </a:ext>
            </a:extLst>
          </p:cNvPr>
          <p:cNvSpPr>
            <a:spLocks noGrp="1"/>
          </p:cNvSpPr>
          <p:nvPr>
            <p:ph type="dt" sz="half" idx="10"/>
          </p:nvPr>
        </p:nvSpPr>
        <p:spPr/>
        <p:txBody>
          <a:bodyPr/>
          <a:lstStyle/>
          <a:p>
            <a:fld id="{573CE97D-2C9B-4C18-A0E1-332BDF25A412}" type="datetimeFigureOut">
              <a:rPr lang="ru-RU" smtClean="0"/>
              <a:t>17.05.2018</a:t>
            </a:fld>
            <a:endParaRPr lang="ru-RU"/>
          </a:p>
        </p:txBody>
      </p:sp>
      <p:sp>
        <p:nvSpPr>
          <p:cNvPr id="5" name="Нижний колонтитул 4">
            <a:extLst>
              <a:ext uri="{FF2B5EF4-FFF2-40B4-BE49-F238E27FC236}">
                <a16:creationId xmlns:a16="http://schemas.microsoft.com/office/drawing/2014/main" id="{5DA0D3FA-D2FF-4AB9-AA28-46F1921EF39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A9E6C62-9DCB-4541-A2E1-50647B0F45AE}"/>
              </a:ext>
            </a:extLst>
          </p:cNvPr>
          <p:cNvSpPr>
            <a:spLocks noGrp="1"/>
          </p:cNvSpPr>
          <p:nvPr>
            <p:ph type="sldNum" sz="quarter" idx="12"/>
          </p:nvPr>
        </p:nvSpPr>
        <p:spPr/>
        <p:txBody>
          <a:bodyPr/>
          <a:lstStyle/>
          <a:p>
            <a:fld id="{B7B54416-9900-4610-ABCC-EDFFA096DEFA}" type="slidenum">
              <a:rPr lang="ru-RU" smtClean="0"/>
              <a:t>‹#›</a:t>
            </a:fld>
            <a:endParaRPr lang="ru-RU"/>
          </a:p>
        </p:txBody>
      </p:sp>
    </p:spTree>
    <p:extLst>
      <p:ext uri="{BB962C8B-B14F-4D97-AF65-F5344CB8AC3E}">
        <p14:creationId xmlns:p14="http://schemas.microsoft.com/office/powerpoint/2010/main" val="403658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823B4B-5038-4F52-9FF3-83F2A6C4C43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64F59F6-F992-4CDA-91DC-6C3FD2CA9D6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4567358-08DA-4F7E-8C7A-924FFB31C35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AAB9158-2D9A-46C7-A5A1-4B55D6C63757}"/>
              </a:ext>
            </a:extLst>
          </p:cNvPr>
          <p:cNvSpPr>
            <a:spLocks noGrp="1"/>
          </p:cNvSpPr>
          <p:nvPr>
            <p:ph type="dt" sz="half" idx="10"/>
          </p:nvPr>
        </p:nvSpPr>
        <p:spPr/>
        <p:txBody>
          <a:bodyPr/>
          <a:lstStyle/>
          <a:p>
            <a:fld id="{573CE97D-2C9B-4C18-A0E1-332BDF25A412}" type="datetimeFigureOut">
              <a:rPr lang="ru-RU" smtClean="0"/>
              <a:t>17.05.2018</a:t>
            </a:fld>
            <a:endParaRPr lang="ru-RU"/>
          </a:p>
        </p:txBody>
      </p:sp>
      <p:sp>
        <p:nvSpPr>
          <p:cNvPr id="6" name="Нижний колонтитул 5">
            <a:extLst>
              <a:ext uri="{FF2B5EF4-FFF2-40B4-BE49-F238E27FC236}">
                <a16:creationId xmlns:a16="http://schemas.microsoft.com/office/drawing/2014/main" id="{27CB35B2-286F-43CD-8071-4AA309332AD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22AADB5-E181-4D29-AB21-52F5048BCEC5}"/>
              </a:ext>
            </a:extLst>
          </p:cNvPr>
          <p:cNvSpPr>
            <a:spLocks noGrp="1"/>
          </p:cNvSpPr>
          <p:nvPr>
            <p:ph type="sldNum" sz="quarter" idx="12"/>
          </p:nvPr>
        </p:nvSpPr>
        <p:spPr/>
        <p:txBody>
          <a:bodyPr/>
          <a:lstStyle/>
          <a:p>
            <a:fld id="{B7B54416-9900-4610-ABCC-EDFFA096DEFA}" type="slidenum">
              <a:rPr lang="ru-RU" smtClean="0"/>
              <a:t>‹#›</a:t>
            </a:fld>
            <a:endParaRPr lang="ru-RU"/>
          </a:p>
        </p:txBody>
      </p:sp>
    </p:spTree>
    <p:extLst>
      <p:ext uri="{BB962C8B-B14F-4D97-AF65-F5344CB8AC3E}">
        <p14:creationId xmlns:p14="http://schemas.microsoft.com/office/powerpoint/2010/main" val="358656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02CC9D-19A8-4030-B944-82861E127D7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B90122E-8C25-4FE2-BB3A-25805D42FA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C7A89AC-47CB-4FB1-A2B3-EEDB0242042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8A654B4-8A5E-4CED-A2B4-CA9F6DFFF6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4ADC151-E5C5-4300-A37B-702F57EE703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A88FFDB-408E-4F37-BBB5-B0EDBC2632B0}"/>
              </a:ext>
            </a:extLst>
          </p:cNvPr>
          <p:cNvSpPr>
            <a:spLocks noGrp="1"/>
          </p:cNvSpPr>
          <p:nvPr>
            <p:ph type="dt" sz="half" idx="10"/>
          </p:nvPr>
        </p:nvSpPr>
        <p:spPr/>
        <p:txBody>
          <a:bodyPr/>
          <a:lstStyle/>
          <a:p>
            <a:fld id="{573CE97D-2C9B-4C18-A0E1-332BDF25A412}" type="datetimeFigureOut">
              <a:rPr lang="ru-RU" smtClean="0"/>
              <a:t>17.05.2018</a:t>
            </a:fld>
            <a:endParaRPr lang="ru-RU"/>
          </a:p>
        </p:txBody>
      </p:sp>
      <p:sp>
        <p:nvSpPr>
          <p:cNvPr id="8" name="Нижний колонтитул 7">
            <a:extLst>
              <a:ext uri="{FF2B5EF4-FFF2-40B4-BE49-F238E27FC236}">
                <a16:creationId xmlns:a16="http://schemas.microsoft.com/office/drawing/2014/main" id="{FDC97651-AB8C-4C2F-8A3B-39F7EF6D70A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344F175-D7D0-45AE-B5F6-196A1EDCA8F6}"/>
              </a:ext>
            </a:extLst>
          </p:cNvPr>
          <p:cNvSpPr>
            <a:spLocks noGrp="1"/>
          </p:cNvSpPr>
          <p:nvPr>
            <p:ph type="sldNum" sz="quarter" idx="12"/>
          </p:nvPr>
        </p:nvSpPr>
        <p:spPr/>
        <p:txBody>
          <a:bodyPr/>
          <a:lstStyle/>
          <a:p>
            <a:fld id="{B7B54416-9900-4610-ABCC-EDFFA096DEFA}" type="slidenum">
              <a:rPr lang="ru-RU" smtClean="0"/>
              <a:t>‹#›</a:t>
            </a:fld>
            <a:endParaRPr lang="ru-RU"/>
          </a:p>
        </p:txBody>
      </p:sp>
    </p:spTree>
    <p:extLst>
      <p:ext uri="{BB962C8B-B14F-4D97-AF65-F5344CB8AC3E}">
        <p14:creationId xmlns:p14="http://schemas.microsoft.com/office/powerpoint/2010/main" val="228044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0C8DC5-0C36-468D-9347-860AB8CC7E5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AE81076-0E99-437A-833F-C1E78BA3BB1F}"/>
              </a:ext>
            </a:extLst>
          </p:cNvPr>
          <p:cNvSpPr>
            <a:spLocks noGrp="1"/>
          </p:cNvSpPr>
          <p:nvPr>
            <p:ph type="dt" sz="half" idx="10"/>
          </p:nvPr>
        </p:nvSpPr>
        <p:spPr/>
        <p:txBody>
          <a:bodyPr/>
          <a:lstStyle/>
          <a:p>
            <a:fld id="{573CE97D-2C9B-4C18-A0E1-332BDF25A412}" type="datetimeFigureOut">
              <a:rPr lang="ru-RU" smtClean="0"/>
              <a:t>17.05.2018</a:t>
            </a:fld>
            <a:endParaRPr lang="ru-RU"/>
          </a:p>
        </p:txBody>
      </p:sp>
      <p:sp>
        <p:nvSpPr>
          <p:cNvPr id="4" name="Нижний колонтитул 3">
            <a:extLst>
              <a:ext uri="{FF2B5EF4-FFF2-40B4-BE49-F238E27FC236}">
                <a16:creationId xmlns:a16="http://schemas.microsoft.com/office/drawing/2014/main" id="{291F6E60-4C0E-41F1-8696-1107BED3A86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EFDE3AF-13B5-423B-83D5-19CF3BF1FAA7}"/>
              </a:ext>
            </a:extLst>
          </p:cNvPr>
          <p:cNvSpPr>
            <a:spLocks noGrp="1"/>
          </p:cNvSpPr>
          <p:nvPr>
            <p:ph type="sldNum" sz="quarter" idx="12"/>
          </p:nvPr>
        </p:nvSpPr>
        <p:spPr/>
        <p:txBody>
          <a:bodyPr/>
          <a:lstStyle/>
          <a:p>
            <a:fld id="{B7B54416-9900-4610-ABCC-EDFFA096DEFA}" type="slidenum">
              <a:rPr lang="ru-RU" smtClean="0"/>
              <a:t>‹#›</a:t>
            </a:fld>
            <a:endParaRPr lang="ru-RU"/>
          </a:p>
        </p:txBody>
      </p:sp>
    </p:spTree>
    <p:extLst>
      <p:ext uri="{BB962C8B-B14F-4D97-AF65-F5344CB8AC3E}">
        <p14:creationId xmlns:p14="http://schemas.microsoft.com/office/powerpoint/2010/main" val="8815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B5446B4-CFEF-447B-BA14-AE652E379E92}"/>
              </a:ext>
            </a:extLst>
          </p:cNvPr>
          <p:cNvSpPr>
            <a:spLocks noGrp="1"/>
          </p:cNvSpPr>
          <p:nvPr>
            <p:ph type="dt" sz="half" idx="10"/>
          </p:nvPr>
        </p:nvSpPr>
        <p:spPr/>
        <p:txBody>
          <a:bodyPr/>
          <a:lstStyle/>
          <a:p>
            <a:fld id="{573CE97D-2C9B-4C18-A0E1-332BDF25A412}" type="datetimeFigureOut">
              <a:rPr lang="ru-RU" smtClean="0"/>
              <a:t>17.05.2018</a:t>
            </a:fld>
            <a:endParaRPr lang="ru-RU"/>
          </a:p>
        </p:txBody>
      </p:sp>
      <p:sp>
        <p:nvSpPr>
          <p:cNvPr id="3" name="Нижний колонтитул 2">
            <a:extLst>
              <a:ext uri="{FF2B5EF4-FFF2-40B4-BE49-F238E27FC236}">
                <a16:creationId xmlns:a16="http://schemas.microsoft.com/office/drawing/2014/main" id="{C5949E67-BE3B-42BC-AFA7-F8D74F9B8EE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94580CF-2B5D-4F6D-BBFC-C8340D9F4CFD}"/>
              </a:ext>
            </a:extLst>
          </p:cNvPr>
          <p:cNvSpPr>
            <a:spLocks noGrp="1"/>
          </p:cNvSpPr>
          <p:nvPr>
            <p:ph type="sldNum" sz="quarter" idx="12"/>
          </p:nvPr>
        </p:nvSpPr>
        <p:spPr/>
        <p:txBody>
          <a:bodyPr/>
          <a:lstStyle/>
          <a:p>
            <a:fld id="{B7B54416-9900-4610-ABCC-EDFFA096DEFA}" type="slidenum">
              <a:rPr lang="ru-RU" smtClean="0"/>
              <a:t>‹#›</a:t>
            </a:fld>
            <a:endParaRPr lang="ru-RU"/>
          </a:p>
        </p:txBody>
      </p:sp>
    </p:spTree>
    <p:extLst>
      <p:ext uri="{BB962C8B-B14F-4D97-AF65-F5344CB8AC3E}">
        <p14:creationId xmlns:p14="http://schemas.microsoft.com/office/powerpoint/2010/main" val="360832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6E0CFC-1D43-4B4E-A9D2-F406852757E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D68A89CB-4D1E-4956-A1C9-33775B88DC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613206E-691B-4F2B-835C-0FD8CA676F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DE1D706-BBA1-4B78-AF98-942232D095E6}"/>
              </a:ext>
            </a:extLst>
          </p:cNvPr>
          <p:cNvSpPr>
            <a:spLocks noGrp="1"/>
          </p:cNvSpPr>
          <p:nvPr>
            <p:ph type="dt" sz="half" idx="10"/>
          </p:nvPr>
        </p:nvSpPr>
        <p:spPr/>
        <p:txBody>
          <a:bodyPr/>
          <a:lstStyle/>
          <a:p>
            <a:fld id="{573CE97D-2C9B-4C18-A0E1-332BDF25A412}" type="datetimeFigureOut">
              <a:rPr lang="ru-RU" smtClean="0"/>
              <a:t>17.05.2018</a:t>
            </a:fld>
            <a:endParaRPr lang="ru-RU"/>
          </a:p>
        </p:txBody>
      </p:sp>
      <p:sp>
        <p:nvSpPr>
          <p:cNvPr id="6" name="Нижний колонтитул 5">
            <a:extLst>
              <a:ext uri="{FF2B5EF4-FFF2-40B4-BE49-F238E27FC236}">
                <a16:creationId xmlns:a16="http://schemas.microsoft.com/office/drawing/2014/main" id="{152DC4D8-D7C2-4399-8E00-3E81A1C1D0A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EFE67CA-03C7-4668-BA70-B7E49BEFE5BD}"/>
              </a:ext>
            </a:extLst>
          </p:cNvPr>
          <p:cNvSpPr>
            <a:spLocks noGrp="1"/>
          </p:cNvSpPr>
          <p:nvPr>
            <p:ph type="sldNum" sz="quarter" idx="12"/>
          </p:nvPr>
        </p:nvSpPr>
        <p:spPr/>
        <p:txBody>
          <a:bodyPr/>
          <a:lstStyle/>
          <a:p>
            <a:fld id="{B7B54416-9900-4610-ABCC-EDFFA096DEFA}" type="slidenum">
              <a:rPr lang="ru-RU" smtClean="0"/>
              <a:t>‹#›</a:t>
            </a:fld>
            <a:endParaRPr lang="ru-RU"/>
          </a:p>
        </p:txBody>
      </p:sp>
    </p:spTree>
    <p:extLst>
      <p:ext uri="{BB962C8B-B14F-4D97-AF65-F5344CB8AC3E}">
        <p14:creationId xmlns:p14="http://schemas.microsoft.com/office/powerpoint/2010/main" val="192250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01DB79-E1AF-4465-8B79-E9B0BADF16E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75A07C18-76EB-402A-9F68-67CA9681E0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2E5E8F4-CCFC-418D-913E-329AE27E9E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16A3AE5-021A-433A-8D24-44A713C68C74}"/>
              </a:ext>
            </a:extLst>
          </p:cNvPr>
          <p:cNvSpPr>
            <a:spLocks noGrp="1"/>
          </p:cNvSpPr>
          <p:nvPr>
            <p:ph type="dt" sz="half" idx="10"/>
          </p:nvPr>
        </p:nvSpPr>
        <p:spPr/>
        <p:txBody>
          <a:bodyPr/>
          <a:lstStyle/>
          <a:p>
            <a:fld id="{573CE97D-2C9B-4C18-A0E1-332BDF25A412}" type="datetimeFigureOut">
              <a:rPr lang="ru-RU" smtClean="0"/>
              <a:t>17.05.2018</a:t>
            </a:fld>
            <a:endParaRPr lang="ru-RU"/>
          </a:p>
        </p:txBody>
      </p:sp>
      <p:sp>
        <p:nvSpPr>
          <p:cNvPr id="6" name="Нижний колонтитул 5">
            <a:extLst>
              <a:ext uri="{FF2B5EF4-FFF2-40B4-BE49-F238E27FC236}">
                <a16:creationId xmlns:a16="http://schemas.microsoft.com/office/drawing/2014/main" id="{0CBE00C2-EE1F-4AE9-9F48-92A817838C6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290A561-2D09-4216-A01A-C66BF9722A7A}"/>
              </a:ext>
            </a:extLst>
          </p:cNvPr>
          <p:cNvSpPr>
            <a:spLocks noGrp="1"/>
          </p:cNvSpPr>
          <p:nvPr>
            <p:ph type="sldNum" sz="quarter" idx="12"/>
          </p:nvPr>
        </p:nvSpPr>
        <p:spPr/>
        <p:txBody>
          <a:bodyPr/>
          <a:lstStyle/>
          <a:p>
            <a:fld id="{B7B54416-9900-4610-ABCC-EDFFA096DEFA}" type="slidenum">
              <a:rPr lang="ru-RU" smtClean="0"/>
              <a:t>‹#›</a:t>
            </a:fld>
            <a:endParaRPr lang="ru-RU"/>
          </a:p>
        </p:txBody>
      </p:sp>
    </p:spTree>
    <p:extLst>
      <p:ext uri="{BB962C8B-B14F-4D97-AF65-F5344CB8AC3E}">
        <p14:creationId xmlns:p14="http://schemas.microsoft.com/office/powerpoint/2010/main" val="124002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4CE3C7-2024-453A-B898-227B3004A3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06994B9-CF12-4930-91C6-2D68C4F45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6A536E7-1095-4C1E-93DB-6A2251F54F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CE97D-2C9B-4C18-A0E1-332BDF25A412}" type="datetimeFigureOut">
              <a:rPr lang="ru-RU" smtClean="0"/>
              <a:t>17.05.2018</a:t>
            </a:fld>
            <a:endParaRPr lang="ru-RU"/>
          </a:p>
        </p:txBody>
      </p:sp>
      <p:sp>
        <p:nvSpPr>
          <p:cNvPr id="5" name="Нижний колонтитул 4">
            <a:extLst>
              <a:ext uri="{FF2B5EF4-FFF2-40B4-BE49-F238E27FC236}">
                <a16:creationId xmlns:a16="http://schemas.microsoft.com/office/drawing/2014/main" id="{D9373EAD-E0CA-4A98-A4B9-67ED8629DE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54F82BD7-6EA7-4039-954C-FAD93DF1F1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54416-9900-4610-ABCC-EDFFA096DEFA}" type="slidenum">
              <a:rPr lang="ru-RU" smtClean="0"/>
              <a:t>‹#›</a:t>
            </a:fld>
            <a:endParaRPr lang="ru-RU"/>
          </a:p>
        </p:txBody>
      </p:sp>
    </p:spTree>
    <p:extLst>
      <p:ext uri="{BB962C8B-B14F-4D97-AF65-F5344CB8AC3E}">
        <p14:creationId xmlns:p14="http://schemas.microsoft.com/office/powerpoint/2010/main" val="1442409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49A5C1-4FAD-482B-88B4-BDA5D2626165}"/>
              </a:ext>
            </a:extLst>
          </p:cNvPr>
          <p:cNvSpPr>
            <a:spLocks noGrp="1"/>
          </p:cNvSpPr>
          <p:nvPr>
            <p:ph type="ctrTitle"/>
          </p:nvPr>
        </p:nvSpPr>
        <p:spPr>
          <a:xfrm>
            <a:off x="1524000" y="368490"/>
            <a:ext cx="9144000" cy="1965277"/>
          </a:xfrm>
        </p:spPr>
        <p:txBody>
          <a:bodyPr>
            <a:normAutofit/>
          </a:bodyPr>
          <a:lstStyle/>
          <a:p>
            <a:r>
              <a:rPr lang="ru-RU" sz="4400">
                <a:latin typeface="Times New Roman" panose="02020603050405020304" pitchFamily="18" charset="0"/>
                <a:cs typeface="Times New Roman" panose="02020603050405020304" pitchFamily="18" charset="0"/>
              </a:rPr>
              <a:t>Родительское собрание на тему: «Что скрывает в себе детская агрессия по отношению к взрослым»</a:t>
            </a:r>
            <a:endParaRPr lang="ru-RU" sz="44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9B35A0CB-4504-4F9E-84CE-8A7FCCECC9A2}"/>
              </a:ext>
            </a:extLst>
          </p:cNvPr>
          <p:cNvSpPr>
            <a:spLocks noGrp="1"/>
          </p:cNvSpPr>
          <p:nvPr>
            <p:ph type="subTitle" idx="1"/>
          </p:nvPr>
        </p:nvSpPr>
        <p:spPr>
          <a:xfrm>
            <a:off x="8038530" y="2715903"/>
            <a:ext cx="2629469" cy="3616657"/>
          </a:xfrm>
        </p:spPr>
        <p:txBody>
          <a:bodyPr>
            <a:normAutofit/>
          </a:bodyPr>
          <a:lstStyle/>
          <a:p>
            <a:r>
              <a:rPr lang="ru-RU"/>
              <a:t>Педагог-психолог МДОУ «Детский сад № 192»</a:t>
            </a:r>
          </a:p>
          <a:p>
            <a:r>
              <a:rPr lang="ru-RU"/>
              <a:t>Семенова Елизавета Демидовна</a:t>
            </a:r>
            <a:endParaRPr lang="ru-RU" dirty="0"/>
          </a:p>
        </p:txBody>
      </p:sp>
      <p:pic>
        <p:nvPicPr>
          <p:cNvPr id="5" name="Рисунок 4" descr="Изображение выглядит как стена, внутренний, человек, пол&#10;&#10;Описание создано с очень высокой степенью достоверности">
            <a:extLst>
              <a:ext uri="{FF2B5EF4-FFF2-40B4-BE49-F238E27FC236}">
                <a16:creationId xmlns:a16="http://schemas.microsoft.com/office/drawing/2014/main" id="{96583302-6DFB-4D7D-994C-AAB19D5FD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513" y="2333768"/>
            <a:ext cx="6946711" cy="4155742"/>
          </a:xfrm>
          <a:prstGeom prst="rect">
            <a:avLst/>
          </a:prstGeom>
        </p:spPr>
      </p:pic>
    </p:spTree>
    <p:extLst>
      <p:ext uri="{BB962C8B-B14F-4D97-AF65-F5344CB8AC3E}">
        <p14:creationId xmlns:p14="http://schemas.microsoft.com/office/powerpoint/2010/main" val="924265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Рисунок 4" descr="Изображение выглядит как внутренний, спорт&#10;&#10;Описание создано с высокой степенью достоверности">
            <a:extLst>
              <a:ext uri="{FF2B5EF4-FFF2-40B4-BE49-F238E27FC236}">
                <a16:creationId xmlns:a16="http://schemas.microsoft.com/office/drawing/2014/main" id="{7D70C951-CDA2-4898-91AC-05A231632605}"/>
              </a:ext>
            </a:extLst>
          </p:cNvPr>
          <p:cNvPicPr>
            <a:picLocks noChangeAspect="1"/>
          </p:cNvPicPr>
          <p:nvPr/>
        </p:nvPicPr>
        <p:blipFill rotWithShape="1">
          <a:blip r:embed="rId2">
            <a:extLst>
              <a:ext uri="{28A0092B-C50C-407E-A947-70E740481C1C}">
                <a14:useLocalDpi xmlns:a14="http://schemas.microsoft.com/office/drawing/2010/main" val="0"/>
              </a:ext>
            </a:extLst>
          </a:blip>
          <a:srcRect r="2085" b="3"/>
          <a:stretch/>
        </p:blipFill>
        <p:spPr>
          <a:xfrm>
            <a:off x="6090613" y="640082"/>
            <a:ext cx="5461724" cy="5577837"/>
          </a:xfrm>
          <a:prstGeom prst="rect">
            <a:avLst/>
          </a:prstGeom>
          <a:effectLst/>
        </p:spPr>
      </p:pic>
      <p:sp>
        <p:nvSpPr>
          <p:cNvPr id="2" name="Заголовок 1">
            <a:extLst>
              <a:ext uri="{FF2B5EF4-FFF2-40B4-BE49-F238E27FC236}">
                <a16:creationId xmlns:a16="http://schemas.microsoft.com/office/drawing/2014/main" id="{611F1B5F-2DCB-4890-B1BA-5A221AC820CB}"/>
              </a:ext>
            </a:extLst>
          </p:cNvPr>
          <p:cNvSpPr>
            <a:spLocks noGrp="1"/>
          </p:cNvSpPr>
          <p:nvPr>
            <p:ph type="title"/>
          </p:nvPr>
        </p:nvSpPr>
        <p:spPr>
          <a:xfrm>
            <a:off x="648929" y="629266"/>
            <a:ext cx="5127031" cy="1676603"/>
          </a:xfrm>
        </p:spPr>
        <p:txBody>
          <a:bodyPr>
            <a:normAutofit/>
          </a:bodyPr>
          <a:lstStyle/>
          <a:p>
            <a:r>
              <a:rPr lang="ru-RU" sz="2100" b="1">
                <a:latin typeface="Times New Roman" panose="02020603050405020304" pitchFamily="18" charset="0"/>
                <a:cs typeface="Times New Roman" panose="02020603050405020304" pitchFamily="18" charset="0"/>
              </a:rPr>
              <a:t>Агрессии нельзя избежать или её нельзя уничтожить вообще. У неё есть не только отрицательные, но и положительные стороны:</a:t>
            </a:r>
            <a:br>
              <a:rPr lang="ru-RU" sz="2100">
                <a:latin typeface="Times New Roman" panose="02020603050405020304" pitchFamily="18" charset="0"/>
                <a:cs typeface="Times New Roman" panose="02020603050405020304" pitchFamily="18" charset="0"/>
              </a:rPr>
            </a:br>
            <a:endParaRPr lang="ru-RU" sz="210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E2D2428D-D3D4-4E0E-A969-A4441B5D114D}"/>
              </a:ext>
            </a:extLst>
          </p:cNvPr>
          <p:cNvSpPr>
            <a:spLocks noGrp="1"/>
          </p:cNvSpPr>
          <p:nvPr>
            <p:ph idx="1"/>
          </p:nvPr>
        </p:nvSpPr>
        <p:spPr>
          <a:xfrm>
            <a:off x="648930" y="2438400"/>
            <a:ext cx="5127029" cy="3785419"/>
          </a:xfrm>
        </p:spPr>
        <p:txBody>
          <a:bodyPr>
            <a:normAutofit/>
          </a:bodyPr>
          <a:lstStyle/>
          <a:p>
            <a:pPr marL="0" lvl="0" indent="0">
              <a:buNone/>
            </a:pPr>
            <a:r>
              <a:rPr lang="ru-RU" sz="2200">
                <a:latin typeface="Times New Roman" panose="02020603050405020304" pitchFamily="18" charset="0"/>
                <a:cs typeface="Times New Roman" panose="02020603050405020304" pitchFamily="18" charset="0"/>
              </a:rPr>
              <a:t>1. Она помогает адаптации (помогает изменить под себя мир).</a:t>
            </a:r>
          </a:p>
          <a:p>
            <a:pPr marL="0" lvl="0" indent="0">
              <a:buNone/>
            </a:pPr>
            <a:r>
              <a:rPr lang="ru-RU" sz="2200">
                <a:latin typeface="Times New Roman" panose="02020603050405020304" pitchFamily="18" charset="0"/>
                <a:cs typeface="Times New Roman" panose="02020603050405020304" pitchFamily="18" charset="0"/>
              </a:rPr>
              <a:t>2. Агрессии не может быть без стимула (какого-то возбуждающего фактора внешнего или внутреннего) и энергии. </a:t>
            </a:r>
          </a:p>
          <a:p>
            <a:pPr marL="0" indent="0">
              <a:buNone/>
            </a:pPr>
            <a:r>
              <a:rPr lang="ru-RU" sz="2200">
                <a:latin typeface="Times New Roman" panose="02020603050405020304" pitchFamily="18" charset="0"/>
                <a:cs typeface="Times New Roman" panose="02020603050405020304" pitchFamily="18" charset="0"/>
              </a:rPr>
              <a:t>3. Агрессивный ребенок демонстрирует, что у него есть проблема, он «готов дать отпор» (он имеет высокий жизненный тонус), но не знает, как правильно решить эту проблему.</a:t>
            </a:r>
          </a:p>
          <a:p>
            <a:endParaRPr lang="ru-RU" sz="2200"/>
          </a:p>
        </p:txBody>
      </p:sp>
    </p:spTree>
    <p:extLst>
      <p:ext uri="{BB962C8B-B14F-4D97-AF65-F5344CB8AC3E}">
        <p14:creationId xmlns:p14="http://schemas.microsoft.com/office/powerpoint/2010/main" val="4272576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CD0790A9-D6E8-4AE2-BB51-F95BFF7FFAC6}"/>
              </a:ext>
            </a:extLst>
          </p:cNvPr>
          <p:cNvSpPr>
            <a:spLocks noGrp="1"/>
          </p:cNvSpPr>
          <p:nvPr>
            <p:ph type="title"/>
          </p:nvPr>
        </p:nvSpPr>
        <p:spPr>
          <a:xfrm>
            <a:off x="838200" y="963877"/>
            <a:ext cx="3494362" cy="4930246"/>
          </a:xfrm>
        </p:spPr>
        <p:txBody>
          <a:bodyPr>
            <a:normAutofit/>
          </a:bodyPr>
          <a:lstStyle/>
          <a:p>
            <a:pPr algn="r"/>
            <a:r>
              <a:rPr lang="ru-RU" b="1">
                <a:solidFill>
                  <a:schemeClr val="accent1"/>
                </a:solidFill>
              </a:rPr>
              <a:t>Проявления агрессии:</a:t>
            </a:r>
          </a:p>
        </p:txBody>
      </p:sp>
      <p:sp>
        <p:nvSpPr>
          <p:cNvPr id="3" name="Объект 2">
            <a:extLst>
              <a:ext uri="{FF2B5EF4-FFF2-40B4-BE49-F238E27FC236}">
                <a16:creationId xmlns:a16="http://schemas.microsoft.com/office/drawing/2014/main" id="{5136000F-62B7-471C-931C-2C77194C9F68}"/>
              </a:ext>
            </a:extLst>
          </p:cNvPr>
          <p:cNvSpPr>
            <a:spLocks noGrp="1"/>
          </p:cNvSpPr>
          <p:nvPr>
            <p:ph idx="1"/>
          </p:nvPr>
        </p:nvSpPr>
        <p:spPr>
          <a:xfrm>
            <a:off x="4976031" y="963877"/>
            <a:ext cx="6377769" cy="4930246"/>
          </a:xfrm>
        </p:spPr>
        <p:txBody>
          <a:bodyPr anchor="ctr">
            <a:normAutofit/>
          </a:bodyPr>
          <a:lstStyle/>
          <a:p>
            <a:r>
              <a:rPr lang="ru-RU" sz="2000"/>
              <a:t>упрямство, </a:t>
            </a:r>
          </a:p>
          <a:p>
            <a:r>
              <a:rPr lang="ru-RU" sz="2000"/>
              <a:t>стремление возражать, </a:t>
            </a:r>
          </a:p>
          <a:p>
            <a:r>
              <a:rPr lang="ru-RU" sz="2000"/>
              <a:t>драчливость, </a:t>
            </a:r>
          </a:p>
          <a:p>
            <a:r>
              <a:rPr lang="ru-RU" sz="2000"/>
              <a:t>вспыльчивость, </a:t>
            </a:r>
          </a:p>
          <a:p>
            <a:r>
              <a:rPr lang="ru-RU" sz="2000"/>
              <a:t>негодование, </a:t>
            </a:r>
          </a:p>
          <a:p>
            <a:r>
              <a:rPr lang="ru-RU" sz="2000"/>
              <a:t>ярость, </a:t>
            </a:r>
          </a:p>
          <a:p>
            <a:r>
              <a:rPr lang="ru-RU" sz="2000"/>
              <a:t>гнев, </a:t>
            </a:r>
          </a:p>
          <a:p>
            <a:r>
              <a:rPr lang="ru-RU" sz="2000"/>
              <a:t>желание унизить, оскорбить, </a:t>
            </a:r>
          </a:p>
          <a:p>
            <a:r>
              <a:rPr lang="ru-RU" sz="2000"/>
              <a:t>нежелание понять интересы другого, </a:t>
            </a:r>
          </a:p>
          <a:p>
            <a:r>
              <a:rPr lang="ru-RU" sz="2000"/>
              <a:t>завышенная самооценка, </a:t>
            </a:r>
          </a:p>
          <a:p>
            <a:r>
              <a:rPr lang="ru-RU" sz="2000"/>
              <a:t>ребенок ругается, ворчит, кусается, царапается, плюётся.</a:t>
            </a:r>
          </a:p>
          <a:p>
            <a:endParaRPr lang="ru-RU" sz="2000"/>
          </a:p>
        </p:txBody>
      </p:sp>
    </p:spTree>
    <p:extLst>
      <p:ext uri="{BB962C8B-B14F-4D97-AF65-F5344CB8AC3E}">
        <p14:creationId xmlns:p14="http://schemas.microsoft.com/office/powerpoint/2010/main" val="398944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Рисунок 4">
            <a:extLst>
              <a:ext uri="{FF2B5EF4-FFF2-40B4-BE49-F238E27FC236}">
                <a16:creationId xmlns:a16="http://schemas.microsoft.com/office/drawing/2014/main" id="{C0936D0F-E8D5-46F8-BFAE-27AA061E5A80}"/>
              </a:ext>
            </a:extLst>
          </p:cNvPr>
          <p:cNvPicPr>
            <a:picLocks noChangeAspect="1"/>
          </p:cNvPicPr>
          <p:nvPr/>
        </p:nvPicPr>
        <p:blipFill rotWithShape="1">
          <a:blip r:embed="rId2">
            <a:extLst>
              <a:ext uri="{28A0092B-C50C-407E-A947-70E740481C1C}">
                <a14:useLocalDpi xmlns:a14="http://schemas.microsoft.com/office/drawing/2010/main" val="0"/>
              </a:ext>
            </a:extLst>
          </a:blip>
          <a:srcRect l="17965" r="16216"/>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Заголовок 1">
            <a:extLst>
              <a:ext uri="{FF2B5EF4-FFF2-40B4-BE49-F238E27FC236}">
                <a16:creationId xmlns:a16="http://schemas.microsoft.com/office/drawing/2014/main" id="{5D6DB581-6F83-441A-B6F4-D2FEED5CE68B}"/>
              </a:ext>
            </a:extLst>
          </p:cNvPr>
          <p:cNvSpPr>
            <a:spLocks noGrp="1"/>
          </p:cNvSpPr>
          <p:nvPr>
            <p:ph type="title"/>
          </p:nvPr>
        </p:nvSpPr>
        <p:spPr>
          <a:xfrm>
            <a:off x="655320" y="365125"/>
            <a:ext cx="5120114" cy="1692794"/>
          </a:xfrm>
        </p:spPr>
        <p:txBody>
          <a:bodyPr>
            <a:normAutofit/>
          </a:bodyPr>
          <a:lstStyle/>
          <a:p>
            <a:r>
              <a:rPr lang="ru-RU" sz="2800" u="sng"/>
              <a:t>Если у ребенка возникают проявления агрессии, то наблюдаем за ребенком и отвечаем на вопросы:</a:t>
            </a:r>
            <a:endParaRPr lang="ru-RU" sz="2800"/>
          </a:p>
        </p:txBody>
      </p:sp>
      <p:sp>
        <p:nvSpPr>
          <p:cNvPr id="3" name="Объект 2">
            <a:extLst>
              <a:ext uri="{FF2B5EF4-FFF2-40B4-BE49-F238E27FC236}">
                <a16:creationId xmlns:a16="http://schemas.microsoft.com/office/drawing/2014/main" id="{421EFC9E-0635-4862-BE9B-495E9A8D4C8B}"/>
              </a:ext>
            </a:extLst>
          </p:cNvPr>
          <p:cNvSpPr>
            <a:spLocks noGrp="1"/>
          </p:cNvSpPr>
          <p:nvPr>
            <p:ph idx="1"/>
          </p:nvPr>
        </p:nvSpPr>
        <p:spPr>
          <a:xfrm>
            <a:off x="655321" y="2575034"/>
            <a:ext cx="5120113" cy="3462228"/>
          </a:xfrm>
        </p:spPr>
        <p:txBody>
          <a:bodyPr>
            <a:normAutofit/>
          </a:bodyPr>
          <a:lstStyle/>
          <a:p>
            <a:pPr lvl="0"/>
            <a:r>
              <a:rPr lang="ru-RU" sz="1800"/>
              <a:t>На кого он нападает? (На более слабого?)</a:t>
            </a:r>
          </a:p>
          <a:p>
            <a:pPr lvl="0"/>
            <a:r>
              <a:rPr lang="ru-RU" sz="1800"/>
              <a:t>Как часто он это делает?</a:t>
            </a:r>
          </a:p>
          <a:p>
            <a:pPr lvl="0"/>
            <a:r>
              <a:rPr lang="ru-RU" sz="1800"/>
              <a:t>Нападает он первым или нет?</a:t>
            </a:r>
          </a:p>
          <a:p>
            <a:pPr lvl="0"/>
            <a:r>
              <a:rPr lang="ru-RU" sz="1800"/>
              <a:t>В каких обстоятельствах он это делает?</a:t>
            </a:r>
          </a:p>
          <a:p>
            <a:pPr lvl="0"/>
            <a:r>
              <a:rPr lang="ru-RU" sz="1800"/>
              <a:t>Провоцирует ли его кто-то в этот момент?</a:t>
            </a:r>
          </a:p>
          <a:p>
            <a:endParaRPr lang="ru-RU" sz="1800"/>
          </a:p>
        </p:txBody>
      </p:sp>
    </p:spTree>
    <p:extLst>
      <p:ext uri="{BB962C8B-B14F-4D97-AF65-F5344CB8AC3E}">
        <p14:creationId xmlns:p14="http://schemas.microsoft.com/office/powerpoint/2010/main" val="3890852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Рисунок 4" descr="Изображение выглядит как коллекция картинок&#10;&#10;Описание создано с высокой степенью достоверности">
            <a:extLst>
              <a:ext uri="{FF2B5EF4-FFF2-40B4-BE49-F238E27FC236}">
                <a16:creationId xmlns:a16="http://schemas.microsoft.com/office/drawing/2014/main" id="{B6282A5E-2C7C-487A-A68E-FAC7C682A768}"/>
              </a:ext>
            </a:extLst>
          </p:cNvPr>
          <p:cNvPicPr>
            <a:picLocks noChangeAspect="1"/>
          </p:cNvPicPr>
          <p:nvPr/>
        </p:nvPicPr>
        <p:blipFill rotWithShape="1">
          <a:blip r:embed="rId2">
            <a:extLst>
              <a:ext uri="{28A0092B-C50C-407E-A947-70E740481C1C}">
                <a14:useLocalDpi xmlns:a14="http://schemas.microsoft.com/office/drawing/2010/main" val="0"/>
              </a:ext>
            </a:extLst>
          </a:blip>
          <a:srcRect l="10942" r="226"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Заголовок 1">
            <a:extLst>
              <a:ext uri="{FF2B5EF4-FFF2-40B4-BE49-F238E27FC236}">
                <a16:creationId xmlns:a16="http://schemas.microsoft.com/office/drawing/2014/main" id="{D0A7A0EF-AC50-48B3-A76D-E584715ED7F3}"/>
              </a:ext>
            </a:extLst>
          </p:cNvPr>
          <p:cNvSpPr>
            <a:spLocks noGrp="1"/>
          </p:cNvSpPr>
          <p:nvPr>
            <p:ph type="title"/>
          </p:nvPr>
        </p:nvSpPr>
        <p:spPr>
          <a:xfrm>
            <a:off x="655320" y="365125"/>
            <a:ext cx="5120114" cy="1692794"/>
          </a:xfrm>
        </p:spPr>
        <p:txBody>
          <a:bodyPr>
            <a:normAutofit/>
          </a:bodyPr>
          <a:lstStyle/>
          <a:p>
            <a:r>
              <a:rPr lang="ru-RU" sz="3700" b="1"/>
              <a:t>Факторы, влияющие на агрессивное поведение:</a:t>
            </a:r>
            <a:br>
              <a:rPr lang="ru-RU" sz="3700" b="1"/>
            </a:br>
            <a:endParaRPr lang="ru-RU" sz="3700" b="1"/>
          </a:p>
        </p:txBody>
      </p:sp>
      <p:sp>
        <p:nvSpPr>
          <p:cNvPr id="3" name="Объект 2">
            <a:extLst>
              <a:ext uri="{FF2B5EF4-FFF2-40B4-BE49-F238E27FC236}">
                <a16:creationId xmlns:a16="http://schemas.microsoft.com/office/drawing/2014/main" id="{0C087693-F55D-4DAA-9610-04F7FFDABD31}"/>
              </a:ext>
            </a:extLst>
          </p:cNvPr>
          <p:cNvSpPr>
            <a:spLocks noGrp="1"/>
          </p:cNvSpPr>
          <p:nvPr>
            <p:ph idx="1"/>
          </p:nvPr>
        </p:nvSpPr>
        <p:spPr>
          <a:xfrm>
            <a:off x="655321" y="2575034"/>
            <a:ext cx="5120113" cy="3462228"/>
          </a:xfrm>
        </p:spPr>
        <p:txBody>
          <a:bodyPr>
            <a:normAutofit/>
          </a:bodyPr>
          <a:lstStyle/>
          <a:p>
            <a:r>
              <a:rPr lang="ru-RU" sz="1800" u="sng"/>
              <a:t>1группа - внутренние факторы</a:t>
            </a:r>
            <a:r>
              <a:rPr lang="ru-RU" sz="1800"/>
              <a:t>: особенности нервной системы, темперамент, личностные качества.</a:t>
            </a:r>
          </a:p>
          <a:p>
            <a:r>
              <a:rPr lang="ru-RU" sz="1800" u="sng"/>
              <a:t>2группа -внешние факторы: </a:t>
            </a:r>
            <a:r>
              <a:rPr lang="ru-RU" sz="1800"/>
              <a:t>социальное воздействие, влияние окружающей среды и конкретной ситуации.</a:t>
            </a:r>
          </a:p>
          <a:p>
            <a:r>
              <a:rPr lang="ru-RU" sz="1800" u="sng"/>
              <a:t>Если с факторами 1 группы трудно, что -то сделать, то факторы 2 группы можно регулировать правильным воспитанием – правильным поведением взрослого.</a:t>
            </a:r>
            <a:endParaRPr lang="ru-RU" sz="1800"/>
          </a:p>
          <a:p>
            <a:endParaRPr lang="ru-RU" sz="1800"/>
          </a:p>
        </p:txBody>
      </p:sp>
    </p:spTree>
    <p:extLst>
      <p:ext uri="{BB962C8B-B14F-4D97-AF65-F5344CB8AC3E}">
        <p14:creationId xmlns:p14="http://schemas.microsoft.com/office/powerpoint/2010/main" val="2579388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0F1A26DB-9FA8-40AA-BCF0-DE871CC182D5}"/>
              </a:ext>
            </a:extLst>
          </p:cNvPr>
          <p:cNvSpPr>
            <a:spLocks noGrp="1"/>
          </p:cNvSpPr>
          <p:nvPr>
            <p:ph type="title"/>
          </p:nvPr>
        </p:nvSpPr>
        <p:spPr>
          <a:xfrm>
            <a:off x="838200" y="963877"/>
            <a:ext cx="3494362" cy="4930246"/>
          </a:xfrm>
        </p:spPr>
        <p:txBody>
          <a:bodyPr>
            <a:normAutofit/>
          </a:bodyPr>
          <a:lstStyle/>
          <a:p>
            <a:pPr algn="r"/>
            <a:r>
              <a:rPr lang="ru-RU" b="1">
                <a:solidFill>
                  <a:schemeClr val="accent1"/>
                </a:solidFill>
              </a:rPr>
              <a:t>Вам родители и педагоги рекомендую:</a:t>
            </a:r>
            <a:br>
              <a:rPr lang="ru-RU">
                <a:solidFill>
                  <a:schemeClr val="accent1"/>
                </a:solidFill>
              </a:rPr>
            </a:br>
            <a:endParaRPr lang="ru-RU">
              <a:solidFill>
                <a:schemeClr val="accent1"/>
              </a:solidFill>
            </a:endParaRPr>
          </a:p>
        </p:txBody>
      </p:sp>
      <p:sp>
        <p:nvSpPr>
          <p:cNvPr id="3" name="Объект 2">
            <a:extLst>
              <a:ext uri="{FF2B5EF4-FFF2-40B4-BE49-F238E27FC236}">
                <a16:creationId xmlns:a16="http://schemas.microsoft.com/office/drawing/2014/main" id="{346C8968-8DB1-40E0-880F-C75A944940A1}"/>
              </a:ext>
            </a:extLst>
          </p:cNvPr>
          <p:cNvSpPr>
            <a:spLocks noGrp="1"/>
          </p:cNvSpPr>
          <p:nvPr>
            <p:ph idx="1"/>
          </p:nvPr>
        </p:nvSpPr>
        <p:spPr>
          <a:xfrm>
            <a:off x="4976031" y="963877"/>
            <a:ext cx="6377769" cy="4930246"/>
          </a:xfrm>
        </p:spPr>
        <p:txBody>
          <a:bodyPr anchor="ctr">
            <a:normAutofit/>
          </a:bodyPr>
          <a:lstStyle/>
          <a:p>
            <a:pPr lvl="0"/>
            <a:r>
              <a:rPr lang="ru-RU" sz="1700" b="1" dirty="0"/>
              <a:t>Устанавливать чёткий запрет (ТАБУ) на агрессивное поведение, систематически напоминать о нём и дома и в детском саду.</a:t>
            </a:r>
            <a:endParaRPr lang="ru-RU" sz="1700" dirty="0"/>
          </a:p>
          <a:p>
            <a:pPr lvl="0"/>
            <a:r>
              <a:rPr lang="ru-RU" sz="1700" b="1" dirty="0"/>
              <a:t>Обучать детей различным приемлемым способам выражения гнева (изо деятельность, физическая активность, направленная в спорт или танцы и т.п.)</a:t>
            </a:r>
            <a:endParaRPr lang="ru-RU" sz="1700" dirty="0"/>
          </a:p>
          <a:p>
            <a:pPr lvl="0"/>
            <a:r>
              <a:rPr lang="ru-RU" sz="1700" b="1" dirty="0"/>
              <a:t>Сдерживать агрессивные порывы ребенка непосредственно перед их проявлением (остановить, занесенную для удара руку, окликнуть его)</a:t>
            </a:r>
            <a:endParaRPr lang="ru-RU" sz="1700" dirty="0"/>
          </a:p>
          <a:p>
            <a:pPr lvl="0"/>
            <a:r>
              <a:rPr lang="ru-RU" sz="1700" b="1" dirty="0"/>
              <a:t>Обучать распознаванию эмоционального состояния своего и окружающих.</a:t>
            </a:r>
            <a:endParaRPr lang="ru-RU" sz="1700" dirty="0"/>
          </a:p>
          <a:p>
            <a:pPr lvl="0"/>
            <a:r>
              <a:rPr lang="ru-RU" sz="1700" b="1" dirty="0"/>
              <a:t>Устанавливать единые требования к ребенку.</a:t>
            </a:r>
            <a:endParaRPr lang="ru-RU" sz="1700" dirty="0"/>
          </a:p>
          <a:p>
            <a:r>
              <a:rPr lang="ru-RU" sz="1700" b="1" dirty="0"/>
              <a:t>Наказания должны быть последовательными, за конкретные поступки, но не унижающими ребенка. При наказании не использовать физическую силу, так как закрепляется агрессивное поведение. Обязательно объяснить ребенку за что его наказали. Наказываем изменением тембра голоса. Вербальный и невербальный язык должны совпадать (нельзя ругать ребенка ласковым тоном). </a:t>
            </a:r>
            <a:endParaRPr lang="ru-RU" sz="1700" dirty="0"/>
          </a:p>
        </p:txBody>
      </p:sp>
    </p:spTree>
    <p:extLst>
      <p:ext uri="{BB962C8B-B14F-4D97-AF65-F5344CB8AC3E}">
        <p14:creationId xmlns:p14="http://schemas.microsoft.com/office/powerpoint/2010/main" val="4025552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ADC16FA0-E116-4E31-9C4E-A0F8488976E3}"/>
              </a:ext>
            </a:extLst>
          </p:cNvPr>
          <p:cNvSpPr>
            <a:spLocks noGrp="1"/>
          </p:cNvSpPr>
          <p:nvPr>
            <p:ph type="title"/>
          </p:nvPr>
        </p:nvSpPr>
        <p:spPr>
          <a:xfrm>
            <a:off x="838200" y="963877"/>
            <a:ext cx="2472555" cy="4930246"/>
          </a:xfrm>
        </p:spPr>
        <p:txBody>
          <a:bodyPr>
            <a:normAutofit fontScale="90000"/>
          </a:bodyPr>
          <a:lstStyle/>
          <a:p>
            <a:pPr algn="r"/>
            <a:r>
              <a:rPr lang="ru-RU" sz="3700" b="1" dirty="0">
                <a:solidFill>
                  <a:schemeClr val="accent1"/>
                </a:solidFill>
                <a:latin typeface="Times New Roman" panose="02020603050405020304" pitchFamily="18" charset="0"/>
                <a:cs typeface="Times New Roman" panose="02020603050405020304" pitchFamily="18" charset="0"/>
              </a:rPr>
              <a:t>Памятка для детей, их родителей и педагогов</a:t>
            </a:r>
            <a:br>
              <a:rPr lang="ru-RU" sz="3700" dirty="0">
                <a:solidFill>
                  <a:schemeClr val="accent1"/>
                </a:solidFill>
                <a:latin typeface="Times New Roman" panose="02020603050405020304" pitchFamily="18" charset="0"/>
                <a:cs typeface="Times New Roman" panose="02020603050405020304" pitchFamily="18" charset="0"/>
              </a:rPr>
            </a:br>
            <a:r>
              <a:rPr lang="ru-RU" sz="3700" b="1" dirty="0">
                <a:solidFill>
                  <a:schemeClr val="accent1"/>
                </a:solidFill>
                <a:latin typeface="Times New Roman" panose="02020603050405020304" pitchFamily="18" charset="0"/>
                <a:cs typeface="Times New Roman" panose="02020603050405020304" pitchFamily="18" charset="0"/>
              </a:rPr>
              <a:t>Способы избавления от негативных эмоций:</a:t>
            </a:r>
            <a:br>
              <a:rPr lang="ru-RU" sz="3700" dirty="0">
                <a:solidFill>
                  <a:schemeClr val="accent1"/>
                </a:solidFill>
              </a:rPr>
            </a:br>
            <a:endParaRPr lang="ru-RU" sz="3700" dirty="0">
              <a:solidFill>
                <a:schemeClr val="accent1"/>
              </a:solidFill>
            </a:endParaRPr>
          </a:p>
        </p:txBody>
      </p:sp>
      <p:sp>
        <p:nvSpPr>
          <p:cNvPr id="3" name="Объект 2">
            <a:extLst>
              <a:ext uri="{FF2B5EF4-FFF2-40B4-BE49-F238E27FC236}">
                <a16:creationId xmlns:a16="http://schemas.microsoft.com/office/drawing/2014/main" id="{2856E7B4-2D73-4BAB-885D-5559EA2360F0}"/>
              </a:ext>
            </a:extLst>
          </p:cNvPr>
          <p:cNvSpPr>
            <a:spLocks noGrp="1"/>
          </p:cNvSpPr>
          <p:nvPr>
            <p:ph idx="1"/>
          </p:nvPr>
        </p:nvSpPr>
        <p:spPr>
          <a:xfrm>
            <a:off x="4840013" y="596910"/>
            <a:ext cx="7030423" cy="5662000"/>
          </a:xfrm>
        </p:spPr>
        <p:txBody>
          <a:bodyPr anchor="ctr">
            <a:normAutofit/>
          </a:bodyPr>
          <a:lstStyle/>
          <a:p>
            <a:pPr marL="0" indent="0">
              <a:buNone/>
            </a:pPr>
            <a:endParaRPr lang="ru-RU" sz="1100" dirty="0"/>
          </a:p>
          <a:p>
            <a:pPr lvl="0"/>
            <a:r>
              <a:rPr lang="ru-RU" sz="1100" dirty="0"/>
              <a:t>Медленно посчитать до 10 и обратно.</a:t>
            </a:r>
          </a:p>
          <a:p>
            <a:pPr lvl="0"/>
            <a:r>
              <a:rPr lang="ru-RU" sz="1100" dirty="0"/>
              <a:t> Встать под душ. </a:t>
            </a:r>
          </a:p>
          <a:p>
            <a:pPr lvl="0"/>
            <a:r>
              <a:rPr lang="ru-RU" sz="1100" dirty="0"/>
              <a:t>Слепить, что-нибудь из пластилина.</a:t>
            </a:r>
          </a:p>
          <a:p>
            <a:pPr lvl="0"/>
            <a:r>
              <a:rPr lang="ru-RU" sz="1100" dirty="0"/>
              <a:t>Сделать фигуру из объемной мозаики.</a:t>
            </a:r>
          </a:p>
          <a:p>
            <a:pPr lvl="0"/>
            <a:r>
              <a:rPr lang="ru-RU" sz="1100" dirty="0"/>
              <a:t>Взрослым можно заняться шитьём, вышиванием или вязанием на спицах.</a:t>
            </a:r>
          </a:p>
          <a:p>
            <a:pPr lvl="0"/>
            <a:r>
              <a:rPr lang="ru-RU" sz="1100" dirty="0"/>
              <a:t>. Разорвать старую газету на множество кусочков. </a:t>
            </a:r>
          </a:p>
          <a:p>
            <a:pPr lvl="0"/>
            <a:r>
              <a:rPr lang="ru-RU" sz="1100" dirty="0"/>
              <a:t>Сильно сжать кулаки, а затем медленно разжать их.</a:t>
            </a:r>
          </a:p>
          <a:p>
            <a:pPr lvl="0"/>
            <a:r>
              <a:rPr lang="ru-RU" sz="1100" dirty="0"/>
              <a:t>Сжимать и разжимать эспандер или резиновый мячик в руке.</a:t>
            </a:r>
          </a:p>
          <a:p>
            <a:pPr lvl="0"/>
            <a:r>
              <a:rPr lang="ru-RU" sz="1100" dirty="0"/>
              <a:t>Маленькими глотками выпить стакан воды, сока или компота.</a:t>
            </a:r>
          </a:p>
          <a:p>
            <a:pPr lvl="0"/>
            <a:r>
              <a:rPr lang="ru-RU" sz="1100" dirty="0"/>
              <a:t> Потанцевать под музыку (как кому нравиться, в хаотичном направлении).</a:t>
            </a:r>
          </a:p>
          <a:p>
            <a:pPr lvl="0"/>
            <a:r>
              <a:rPr lang="ru-RU" sz="1100" dirty="0"/>
              <a:t> Побоксировать с подушкой (с набитой спортивной грушей).</a:t>
            </a:r>
          </a:p>
          <a:p>
            <a:pPr lvl="0"/>
            <a:r>
              <a:rPr lang="ru-RU" sz="1100" dirty="0"/>
              <a:t>Высказать свои чувства вслух.</a:t>
            </a:r>
          </a:p>
          <a:p>
            <a:pPr lvl="0"/>
            <a:r>
              <a:rPr lang="ru-RU" sz="1100" dirty="0"/>
              <a:t>Написать о своих чувствах письмо (дети могут попросить родителей или нарисовать).</a:t>
            </a:r>
          </a:p>
          <a:p>
            <a:pPr lvl="0"/>
            <a:r>
              <a:rPr lang="ru-RU" sz="1100" dirty="0"/>
              <a:t>Попросить помощи.</a:t>
            </a:r>
          </a:p>
          <a:p>
            <a:pPr lvl="0"/>
            <a:r>
              <a:rPr lang="ru-RU" sz="1100" dirty="0"/>
              <a:t>Подумать о чём-нибудь приятном.</a:t>
            </a:r>
          </a:p>
          <a:p>
            <a:endParaRPr lang="ru-RU" sz="1100" dirty="0"/>
          </a:p>
        </p:txBody>
      </p:sp>
    </p:spTree>
    <p:extLst>
      <p:ext uri="{BB962C8B-B14F-4D97-AF65-F5344CB8AC3E}">
        <p14:creationId xmlns:p14="http://schemas.microsoft.com/office/powerpoint/2010/main" val="333075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3D5D32-F5F8-44A5-8BA3-72E05D8F612C}"/>
              </a:ext>
            </a:extLst>
          </p:cNvPr>
          <p:cNvSpPr>
            <a:spLocks noGrp="1"/>
          </p:cNvSpPr>
          <p:nvPr>
            <p:ph type="title"/>
          </p:nvPr>
        </p:nvSpPr>
        <p:spPr/>
        <p:txBody>
          <a:bodyPr/>
          <a:lstStyle/>
          <a:p>
            <a:pPr algn="ctr"/>
            <a:r>
              <a:rPr lang="ru-RU" dirty="0"/>
              <a:t>Спасибо за внимание!</a:t>
            </a:r>
          </a:p>
        </p:txBody>
      </p:sp>
      <p:pic>
        <p:nvPicPr>
          <p:cNvPr id="5" name="Объект 4">
            <a:extLst>
              <a:ext uri="{FF2B5EF4-FFF2-40B4-BE49-F238E27FC236}">
                <a16:creationId xmlns:a16="http://schemas.microsoft.com/office/drawing/2014/main" id="{0EB1FB18-BFD5-4210-85D3-A0AFB6F45A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77256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Рисунок 4">
            <a:extLst>
              <a:ext uri="{FF2B5EF4-FFF2-40B4-BE49-F238E27FC236}">
                <a16:creationId xmlns:a16="http://schemas.microsoft.com/office/drawing/2014/main" id="{92079BD3-C9FD-47D0-B84C-54752A3100B8}"/>
              </a:ext>
            </a:extLst>
          </p:cNvPr>
          <p:cNvPicPr>
            <a:picLocks noChangeAspect="1"/>
          </p:cNvPicPr>
          <p:nvPr/>
        </p:nvPicPr>
        <p:blipFill rotWithShape="1">
          <a:blip r:embed="rId2">
            <a:extLst>
              <a:ext uri="{28A0092B-C50C-407E-A947-70E740481C1C}">
                <a14:useLocalDpi xmlns:a14="http://schemas.microsoft.com/office/drawing/2010/main" val="0"/>
              </a:ext>
            </a:extLst>
          </a:blip>
          <a:srcRect l="10392" r="20567"/>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Заголовок 1">
            <a:extLst>
              <a:ext uri="{FF2B5EF4-FFF2-40B4-BE49-F238E27FC236}">
                <a16:creationId xmlns:a16="http://schemas.microsoft.com/office/drawing/2014/main" id="{4575D030-E0E2-4F2D-8263-7F2F5A4BB8F2}"/>
              </a:ext>
            </a:extLst>
          </p:cNvPr>
          <p:cNvSpPr>
            <a:spLocks noGrp="1"/>
          </p:cNvSpPr>
          <p:nvPr>
            <p:ph type="title"/>
          </p:nvPr>
        </p:nvSpPr>
        <p:spPr>
          <a:xfrm>
            <a:off x="655320" y="365125"/>
            <a:ext cx="5120114" cy="1692794"/>
          </a:xfrm>
        </p:spPr>
        <p:txBody>
          <a:bodyPr>
            <a:normAutofit/>
          </a:bodyPr>
          <a:lstStyle/>
          <a:p>
            <a:r>
              <a:rPr lang="ru-RU" b="1" dirty="0"/>
              <a:t>Что такое агрессия?</a:t>
            </a:r>
            <a:endParaRPr lang="ru-RU" b="1"/>
          </a:p>
        </p:txBody>
      </p:sp>
      <p:sp>
        <p:nvSpPr>
          <p:cNvPr id="3" name="Объект 2">
            <a:extLst>
              <a:ext uri="{FF2B5EF4-FFF2-40B4-BE49-F238E27FC236}">
                <a16:creationId xmlns:a16="http://schemas.microsoft.com/office/drawing/2014/main" id="{22A1AB48-456B-4A3F-8B7E-B800FA24A225}"/>
              </a:ext>
            </a:extLst>
          </p:cNvPr>
          <p:cNvSpPr>
            <a:spLocks noGrp="1"/>
          </p:cNvSpPr>
          <p:nvPr>
            <p:ph idx="1"/>
          </p:nvPr>
        </p:nvSpPr>
        <p:spPr>
          <a:xfrm>
            <a:off x="655321" y="2575034"/>
            <a:ext cx="5120113" cy="3462228"/>
          </a:xfrm>
        </p:spPr>
        <p:txBody>
          <a:bodyPr>
            <a:normAutofit/>
          </a:bodyPr>
          <a:lstStyle/>
          <a:p>
            <a:pPr marL="0" indent="0">
              <a:buNone/>
            </a:pPr>
            <a:r>
              <a:rPr lang="ru-RU" sz="1500" b="1"/>
              <a:t>Агрессия</a:t>
            </a:r>
            <a:r>
              <a:rPr lang="ru-RU" sz="1500"/>
              <a:t> - это любое активное физическое или вербальное (словесное) поведение человека (или другого живого существа), направленное на причинение вреда другому человеку или живому существу (например, животному), или даже самому себе.</a:t>
            </a:r>
          </a:p>
          <a:p>
            <a:pPr marL="0" indent="0">
              <a:buNone/>
            </a:pPr>
            <a:r>
              <a:rPr lang="ru-RU" sz="1500" b="1"/>
              <a:t>Вред </a:t>
            </a:r>
            <a:r>
              <a:rPr lang="ru-RU" sz="1500"/>
              <a:t>может быть разный:</a:t>
            </a:r>
          </a:p>
          <a:p>
            <a:r>
              <a:rPr lang="ru-RU" sz="1500"/>
              <a:t> </a:t>
            </a:r>
            <a:r>
              <a:rPr lang="ru-RU" sz="1500" u="sng"/>
              <a:t>физический (нанесение физических травм, увечий другому), </a:t>
            </a:r>
          </a:p>
          <a:p>
            <a:r>
              <a:rPr lang="ru-RU" sz="1500" u="sng"/>
              <a:t>моральный (унижение и оскорбление личности другого),</a:t>
            </a:r>
          </a:p>
          <a:p>
            <a:r>
              <a:rPr lang="ru-RU" sz="1500" u="sng"/>
              <a:t> материальный (причинение материального ущерба).</a:t>
            </a:r>
            <a:endParaRPr lang="ru-RU" sz="1500"/>
          </a:p>
          <a:p>
            <a:endParaRPr lang="ru-RU" sz="1500"/>
          </a:p>
        </p:txBody>
      </p:sp>
    </p:spTree>
    <p:extLst>
      <p:ext uri="{BB962C8B-B14F-4D97-AF65-F5344CB8AC3E}">
        <p14:creationId xmlns:p14="http://schemas.microsoft.com/office/powerpoint/2010/main" val="416544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26E4B87D-F471-478A-A741-250ADB8D4202}"/>
              </a:ext>
            </a:extLst>
          </p:cNvPr>
          <p:cNvSpPr>
            <a:spLocks noGrp="1"/>
          </p:cNvSpPr>
          <p:nvPr>
            <p:ph type="title"/>
          </p:nvPr>
        </p:nvSpPr>
        <p:spPr>
          <a:xfrm>
            <a:off x="838200" y="963877"/>
            <a:ext cx="3494362" cy="4930246"/>
          </a:xfrm>
        </p:spPr>
        <p:txBody>
          <a:bodyPr>
            <a:normAutofit/>
          </a:bodyPr>
          <a:lstStyle/>
          <a:p>
            <a:pPr algn="r"/>
            <a:r>
              <a:rPr lang="ru-RU" b="1">
                <a:solidFill>
                  <a:schemeClr val="accent1"/>
                </a:solidFill>
              </a:rPr>
              <a:t>Виды агрессии:</a:t>
            </a:r>
          </a:p>
        </p:txBody>
      </p:sp>
      <p:sp>
        <p:nvSpPr>
          <p:cNvPr id="3" name="Объект 2">
            <a:extLst>
              <a:ext uri="{FF2B5EF4-FFF2-40B4-BE49-F238E27FC236}">
                <a16:creationId xmlns:a16="http://schemas.microsoft.com/office/drawing/2014/main" id="{3E2CFEE4-DC40-4B36-A311-F191AD470627}"/>
              </a:ext>
            </a:extLst>
          </p:cNvPr>
          <p:cNvSpPr>
            <a:spLocks noGrp="1"/>
          </p:cNvSpPr>
          <p:nvPr>
            <p:ph idx="1"/>
          </p:nvPr>
        </p:nvSpPr>
        <p:spPr>
          <a:xfrm>
            <a:off x="4976031" y="963877"/>
            <a:ext cx="6377769" cy="4930246"/>
          </a:xfrm>
        </p:spPr>
        <p:txBody>
          <a:bodyPr anchor="ctr">
            <a:normAutofit/>
          </a:bodyPr>
          <a:lstStyle/>
          <a:p>
            <a:pPr lvl="0"/>
            <a:r>
              <a:rPr lang="ru-RU" sz="2400" b="1"/>
              <a:t>Агрессия, как самоцель </a:t>
            </a:r>
            <a:r>
              <a:rPr lang="ru-RU" sz="2400"/>
              <a:t>(целью агрессии является причинение вреда).</a:t>
            </a:r>
          </a:p>
          <a:p>
            <a:pPr lvl="0"/>
            <a:r>
              <a:rPr lang="ru-RU" sz="2400" b="1"/>
              <a:t>Агрессия, как инструмент достижения цели </a:t>
            </a:r>
            <a:r>
              <a:rPr lang="ru-RU" sz="2400"/>
              <a:t>(агрессия направлена на устранение причин, мешающих добиться цели).</a:t>
            </a:r>
          </a:p>
          <a:p>
            <a:pPr lvl="0"/>
            <a:r>
              <a:rPr lang="ru-RU" sz="2400" b="1"/>
              <a:t>Агрессия, как механизм защиты от вредоносных факторов (</a:t>
            </a:r>
            <a:r>
              <a:rPr lang="ru-RU" sz="2400"/>
              <a:t>давят обстоятельства, которые могут навредить, первое чувство которое возникает – это злость, как проявление агрессии; в нервной системе возникает нервно –психическое перенапряжение по разным причинам, агрессия снимает это лишнее напряжение)</a:t>
            </a:r>
          </a:p>
          <a:p>
            <a:endParaRPr lang="ru-RU" sz="2400"/>
          </a:p>
        </p:txBody>
      </p:sp>
    </p:spTree>
    <p:extLst>
      <p:ext uri="{BB962C8B-B14F-4D97-AF65-F5344CB8AC3E}">
        <p14:creationId xmlns:p14="http://schemas.microsoft.com/office/powerpoint/2010/main" val="3134731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8350C517-084D-4D55-97EB-80C8678163E6}"/>
              </a:ext>
            </a:extLst>
          </p:cNvPr>
          <p:cNvSpPr>
            <a:spLocks noGrp="1"/>
          </p:cNvSpPr>
          <p:nvPr>
            <p:ph type="title"/>
          </p:nvPr>
        </p:nvSpPr>
        <p:spPr>
          <a:xfrm>
            <a:off x="838200" y="963877"/>
            <a:ext cx="3494362" cy="4930246"/>
          </a:xfrm>
        </p:spPr>
        <p:txBody>
          <a:bodyPr>
            <a:normAutofit/>
          </a:bodyPr>
          <a:lstStyle/>
          <a:p>
            <a:pPr algn="r"/>
            <a:r>
              <a:rPr lang="ru-RU" sz="3700" b="1">
                <a:solidFill>
                  <a:schemeClr val="accent1"/>
                </a:solidFill>
                <a:latin typeface="Times New Roman" panose="02020603050405020304" pitchFamily="18" charset="0"/>
                <a:cs typeface="Times New Roman" panose="02020603050405020304" pitchFamily="18" charset="0"/>
              </a:rPr>
              <a:t>Агрессия может возникать спонтанно, а может планироваться некоторое время.</a:t>
            </a:r>
            <a:br>
              <a:rPr lang="ru-RU" sz="3700" b="1">
                <a:solidFill>
                  <a:schemeClr val="accent1"/>
                </a:solidFill>
                <a:latin typeface="Times New Roman" panose="02020603050405020304" pitchFamily="18" charset="0"/>
                <a:cs typeface="Times New Roman" panose="02020603050405020304" pitchFamily="18" charset="0"/>
              </a:rPr>
            </a:br>
            <a:endParaRPr lang="ru-RU" sz="3700" b="1">
              <a:solidFill>
                <a:schemeClr val="accent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9F718F8-12C4-44FB-B8CE-67C6A2FFD240}"/>
              </a:ext>
            </a:extLst>
          </p:cNvPr>
          <p:cNvSpPr>
            <a:spLocks noGrp="1"/>
          </p:cNvSpPr>
          <p:nvPr>
            <p:ph idx="1"/>
          </p:nvPr>
        </p:nvSpPr>
        <p:spPr>
          <a:xfrm>
            <a:off x="4976031" y="963877"/>
            <a:ext cx="6377769" cy="4930246"/>
          </a:xfrm>
        </p:spPr>
        <p:txBody>
          <a:bodyPr anchor="ctr">
            <a:normAutofit/>
          </a:bodyPr>
          <a:lstStyle/>
          <a:p>
            <a:pPr marL="0" indent="0">
              <a:buNone/>
            </a:pPr>
            <a:r>
              <a:rPr lang="ru-RU" sz="2400" u="sng">
                <a:latin typeface="Times New Roman" panose="02020603050405020304" pitchFamily="18" charset="0"/>
                <a:cs typeface="Times New Roman" panose="02020603050405020304" pitchFamily="18" charset="0"/>
              </a:rPr>
              <a:t>Причины появления у ребенка</a:t>
            </a:r>
            <a:r>
              <a:rPr lang="ru-RU" sz="2400">
                <a:latin typeface="Times New Roman" panose="02020603050405020304" pitchFamily="18" charset="0"/>
                <a:cs typeface="Times New Roman" panose="02020603050405020304" pitchFamily="18" charset="0"/>
              </a:rPr>
              <a:t>:</a:t>
            </a:r>
          </a:p>
          <a:p>
            <a:pPr marL="0" indent="0">
              <a:buNone/>
            </a:pPr>
            <a:r>
              <a:rPr lang="ru-RU" sz="2400">
                <a:latin typeface="Times New Roman" panose="02020603050405020304" pitchFamily="18" charset="0"/>
                <a:cs typeface="Times New Roman" panose="02020603050405020304" pitchFamily="18" charset="0"/>
              </a:rPr>
              <a:t>1 вид возникает, как традиция (норма) поведения в семье.</a:t>
            </a:r>
          </a:p>
          <a:p>
            <a:pPr marL="0" indent="0">
              <a:buNone/>
            </a:pPr>
            <a:r>
              <a:rPr lang="ru-RU" sz="2400">
                <a:latin typeface="Times New Roman" panose="02020603050405020304" pitchFamily="18" charset="0"/>
                <a:cs typeface="Times New Roman" panose="02020603050405020304" pitchFamily="18" charset="0"/>
              </a:rPr>
              <a:t>2 вид возникает, чтобы устранить препятствие на пути достижения цели.</a:t>
            </a:r>
          </a:p>
          <a:p>
            <a:pPr marL="0" indent="0">
              <a:buNone/>
            </a:pPr>
            <a:r>
              <a:rPr lang="ru-RU" sz="2400">
                <a:latin typeface="Times New Roman" panose="02020603050405020304" pitchFamily="18" charset="0"/>
                <a:cs typeface="Times New Roman" panose="02020603050405020304" pitchFamily="18" charset="0"/>
              </a:rPr>
              <a:t>3 вид возникает, чтобы защитить себя от причинения вреда.</a:t>
            </a:r>
          </a:p>
          <a:p>
            <a:endParaRPr lang="ru-RU" sz="2400"/>
          </a:p>
        </p:txBody>
      </p:sp>
    </p:spTree>
    <p:extLst>
      <p:ext uri="{BB962C8B-B14F-4D97-AF65-F5344CB8AC3E}">
        <p14:creationId xmlns:p14="http://schemas.microsoft.com/office/powerpoint/2010/main" val="1234936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Рисунок 4" descr="Изображение выглядит как стена, человек, внутренний, пол&#10;&#10;Описание создано с очень высокой степенью достоверности">
            <a:extLst>
              <a:ext uri="{FF2B5EF4-FFF2-40B4-BE49-F238E27FC236}">
                <a16:creationId xmlns:a16="http://schemas.microsoft.com/office/drawing/2014/main" id="{594DDF7F-35F8-4362-9480-72DE5498E53D}"/>
              </a:ext>
            </a:extLst>
          </p:cNvPr>
          <p:cNvPicPr>
            <a:picLocks noChangeAspect="1"/>
          </p:cNvPicPr>
          <p:nvPr/>
        </p:nvPicPr>
        <p:blipFill rotWithShape="1">
          <a:blip r:embed="rId2">
            <a:extLst>
              <a:ext uri="{28A0092B-C50C-407E-A947-70E740481C1C}">
                <a14:useLocalDpi xmlns:a14="http://schemas.microsoft.com/office/drawing/2010/main" val="0"/>
              </a:ext>
            </a:extLst>
          </a:blip>
          <a:srcRect l="7617" r="2334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Заголовок 1">
            <a:extLst>
              <a:ext uri="{FF2B5EF4-FFF2-40B4-BE49-F238E27FC236}">
                <a16:creationId xmlns:a16="http://schemas.microsoft.com/office/drawing/2014/main" id="{1E338C93-1174-4D08-ABA8-FCB79AC6FBAB}"/>
              </a:ext>
            </a:extLst>
          </p:cNvPr>
          <p:cNvSpPr>
            <a:spLocks noGrp="1"/>
          </p:cNvSpPr>
          <p:nvPr>
            <p:ph type="title"/>
          </p:nvPr>
        </p:nvSpPr>
        <p:spPr>
          <a:xfrm>
            <a:off x="655320" y="365125"/>
            <a:ext cx="5120114" cy="1692794"/>
          </a:xfrm>
        </p:spPr>
        <p:txBody>
          <a:bodyPr>
            <a:normAutofit/>
          </a:bodyPr>
          <a:lstStyle/>
          <a:p>
            <a:r>
              <a:rPr lang="ru-RU" b="1" dirty="0">
                <a:latin typeface="Times New Roman" panose="02020603050405020304" pitchFamily="18" charset="0"/>
                <a:cs typeface="Times New Roman" panose="02020603050405020304" pitchFamily="18" charset="0"/>
              </a:rPr>
              <a:t>Что делать взрослому?</a:t>
            </a:r>
            <a:endParaRPr lang="ru-RU" b="1">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D9D4769D-AC8E-4F34-B6E8-F6B5B4E6070B}"/>
              </a:ext>
            </a:extLst>
          </p:cNvPr>
          <p:cNvSpPr>
            <a:spLocks noGrp="1"/>
          </p:cNvSpPr>
          <p:nvPr>
            <p:ph idx="1"/>
          </p:nvPr>
        </p:nvSpPr>
        <p:spPr>
          <a:xfrm>
            <a:off x="655321" y="2575034"/>
            <a:ext cx="5120113" cy="3462228"/>
          </a:xfrm>
        </p:spPr>
        <p:txBody>
          <a:bodyPr>
            <a:normAutofit/>
          </a:bodyPr>
          <a:lstStyle/>
          <a:p>
            <a:pPr marL="0" indent="0">
              <a:buNone/>
            </a:pPr>
            <a:r>
              <a:rPr lang="ru-RU" sz="1500" u="sng">
                <a:latin typeface="Times New Roman" panose="02020603050405020304" pitchFamily="18" charset="0"/>
                <a:cs typeface="Times New Roman" panose="02020603050405020304" pitchFamily="18" charset="0"/>
              </a:rPr>
              <a:t>Взрослый должен взять на себя ответственность и помочь ребенку справиться с этим чувством!</a:t>
            </a:r>
          </a:p>
          <a:p>
            <a:pPr marL="0" indent="0">
              <a:buNone/>
            </a:pPr>
            <a:r>
              <a:rPr lang="en-US" sz="1500" b="1">
                <a:latin typeface="Times New Roman" panose="02020603050405020304" pitchFamily="18" charset="0"/>
                <a:cs typeface="Times New Roman" panose="02020603050405020304" pitchFamily="18" charset="0"/>
              </a:rPr>
              <a:t>I</a:t>
            </a:r>
            <a:r>
              <a:rPr lang="ru-RU" sz="1500" b="1">
                <a:latin typeface="Times New Roman" panose="02020603050405020304" pitchFamily="18" charset="0"/>
                <a:cs typeface="Times New Roman" panose="02020603050405020304" pitchFamily="18" charset="0"/>
              </a:rPr>
              <a:t> шаг -нужно понять цель и мотив этой агрессии (К какому виду она относится?)</a:t>
            </a:r>
            <a:endParaRPr lang="ru-RU" sz="1500">
              <a:latin typeface="Times New Roman" panose="02020603050405020304" pitchFamily="18" charset="0"/>
              <a:cs typeface="Times New Roman" panose="02020603050405020304" pitchFamily="18" charset="0"/>
            </a:endParaRPr>
          </a:p>
          <a:p>
            <a:pPr marL="0" indent="0">
              <a:buNone/>
            </a:pPr>
            <a:r>
              <a:rPr lang="ru-RU" sz="1500" b="1">
                <a:latin typeface="Times New Roman" panose="02020603050405020304" pitchFamily="18" charset="0"/>
                <a:cs typeface="Times New Roman" panose="02020603050405020304" pitchFamily="18" charset="0"/>
              </a:rPr>
              <a:t>Если агрессия - это самоцель </a:t>
            </a:r>
            <a:r>
              <a:rPr lang="ru-RU" sz="1500">
                <a:latin typeface="Times New Roman" panose="02020603050405020304" pitchFamily="18" charset="0"/>
                <a:cs typeface="Times New Roman" panose="02020603050405020304" pitchFamily="18" charset="0"/>
              </a:rPr>
              <a:t>(агрессия, чтобы причинить вред другому лицу), то необходимо установить ТАБУ на агрессию и в семье и в д/с, везде.</a:t>
            </a:r>
          </a:p>
          <a:p>
            <a:r>
              <a:rPr lang="ru-RU" sz="1500" u="sng">
                <a:latin typeface="Times New Roman" panose="02020603050405020304" pitchFamily="18" charset="0"/>
                <a:cs typeface="Times New Roman" panose="02020603050405020304" pitchFamily="18" charset="0"/>
              </a:rPr>
              <a:t>Психологи выделяют 4 ТАБУ:</a:t>
            </a:r>
            <a:endParaRPr lang="ru-RU" sz="1500">
              <a:latin typeface="Times New Roman" panose="02020603050405020304" pitchFamily="18" charset="0"/>
              <a:cs typeface="Times New Roman" panose="02020603050405020304" pitchFamily="18" charset="0"/>
            </a:endParaRPr>
          </a:p>
          <a:p>
            <a:pPr lvl="0"/>
            <a:r>
              <a:rPr lang="ru-RU" sz="1500">
                <a:latin typeface="Times New Roman" panose="02020603050405020304" pitchFamily="18" charset="0"/>
                <a:cs typeface="Times New Roman" panose="02020603050405020304" pitchFamily="18" charset="0"/>
              </a:rPr>
              <a:t>Причинение вреда себе</a:t>
            </a:r>
          </a:p>
          <a:p>
            <a:pPr lvl="0"/>
            <a:r>
              <a:rPr lang="ru-RU" sz="1500">
                <a:latin typeface="Times New Roman" panose="02020603050405020304" pitchFamily="18" charset="0"/>
                <a:cs typeface="Times New Roman" panose="02020603050405020304" pitchFamily="18" charset="0"/>
              </a:rPr>
              <a:t>Причинение другому лицу.</a:t>
            </a:r>
          </a:p>
          <a:p>
            <a:pPr lvl="0"/>
            <a:r>
              <a:rPr lang="ru-RU" sz="1500">
                <a:latin typeface="Times New Roman" panose="02020603050405020304" pitchFamily="18" charset="0"/>
                <a:cs typeface="Times New Roman" panose="02020603050405020304" pitchFamily="18" charset="0"/>
              </a:rPr>
              <a:t>Порча продуктов деятельности другого человека.</a:t>
            </a:r>
          </a:p>
          <a:p>
            <a:pPr lvl="0"/>
            <a:r>
              <a:rPr lang="ru-RU" sz="1500">
                <a:latin typeface="Times New Roman" panose="02020603050405020304" pitchFamily="18" charset="0"/>
                <a:cs typeface="Times New Roman" panose="02020603050405020304" pitchFamily="18" charset="0"/>
              </a:rPr>
              <a:t>Причинение вреда животному.</a:t>
            </a:r>
          </a:p>
          <a:p>
            <a:pPr marL="0" indent="0">
              <a:buNone/>
            </a:pPr>
            <a:endParaRPr lang="ru-RU" sz="1500"/>
          </a:p>
        </p:txBody>
      </p:sp>
    </p:spTree>
    <p:extLst>
      <p:ext uri="{BB962C8B-B14F-4D97-AF65-F5344CB8AC3E}">
        <p14:creationId xmlns:p14="http://schemas.microsoft.com/office/powerpoint/2010/main" val="817138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Рисунок 4" descr="Изображение выглядит как стена, внутренний, маленький, человек&#10;&#10;Описание создано с очень высокой степенью достоверности">
            <a:extLst>
              <a:ext uri="{FF2B5EF4-FFF2-40B4-BE49-F238E27FC236}">
                <a16:creationId xmlns:a16="http://schemas.microsoft.com/office/drawing/2014/main" id="{B2B385C7-7EC2-44C2-8AE9-2AB183AE6E85}"/>
              </a:ext>
            </a:extLst>
          </p:cNvPr>
          <p:cNvPicPr>
            <a:picLocks noChangeAspect="1"/>
          </p:cNvPicPr>
          <p:nvPr/>
        </p:nvPicPr>
        <p:blipFill rotWithShape="1">
          <a:blip r:embed="rId2">
            <a:extLst>
              <a:ext uri="{28A0092B-C50C-407E-A947-70E740481C1C}">
                <a14:useLocalDpi xmlns:a14="http://schemas.microsoft.com/office/drawing/2010/main" val="0"/>
              </a:ext>
            </a:extLst>
          </a:blip>
          <a:srcRect l="18368" r="1259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Заголовок 1">
            <a:extLst>
              <a:ext uri="{FF2B5EF4-FFF2-40B4-BE49-F238E27FC236}">
                <a16:creationId xmlns:a16="http://schemas.microsoft.com/office/drawing/2014/main" id="{F0DDDB25-E544-48E5-90CB-B513705F9EDF}"/>
              </a:ext>
            </a:extLst>
          </p:cNvPr>
          <p:cNvSpPr>
            <a:spLocks noGrp="1"/>
          </p:cNvSpPr>
          <p:nvPr>
            <p:ph type="title"/>
          </p:nvPr>
        </p:nvSpPr>
        <p:spPr>
          <a:xfrm>
            <a:off x="655320" y="365125"/>
            <a:ext cx="5120114" cy="1692794"/>
          </a:xfrm>
        </p:spPr>
        <p:txBody>
          <a:bodyPr>
            <a:normAutofit/>
          </a:bodyPr>
          <a:lstStyle/>
          <a:p>
            <a:r>
              <a:rPr lang="ru-RU" sz="3700" b="1">
                <a:latin typeface="Times New Roman" panose="02020603050405020304" pitchFamily="18" charset="0"/>
                <a:cs typeface="Times New Roman" panose="02020603050405020304" pitchFamily="18" charset="0"/>
              </a:rPr>
              <a:t>Если</a:t>
            </a:r>
            <a:r>
              <a:rPr lang="ru-RU" sz="3700">
                <a:latin typeface="Times New Roman" panose="02020603050405020304" pitchFamily="18" charset="0"/>
                <a:cs typeface="Times New Roman" panose="02020603050405020304" pitchFamily="18" charset="0"/>
              </a:rPr>
              <a:t> </a:t>
            </a:r>
            <a:r>
              <a:rPr lang="ru-RU" sz="3700" b="1">
                <a:latin typeface="Times New Roman" panose="02020603050405020304" pitchFamily="18" charset="0"/>
                <a:cs typeface="Times New Roman" panose="02020603050405020304" pitchFamily="18" charset="0"/>
              </a:rPr>
              <a:t>агрессия – это инструмент достижения цели</a:t>
            </a:r>
            <a:endParaRPr lang="ru-RU" sz="370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926C3300-2EE8-44B9-996E-801BE6C0A018}"/>
              </a:ext>
            </a:extLst>
          </p:cNvPr>
          <p:cNvSpPr>
            <a:spLocks noGrp="1"/>
          </p:cNvSpPr>
          <p:nvPr>
            <p:ph idx="1"/>
          </p:nvPr>
        </p:nvSpPr>
        <p:spPr>
          <a:xfrm>
            <a:off x="655321" y="2575034"/>
            <a:ext cx="5120113" cy="3462228"/>
          </a:xfrm>
        </p:spPr>
        <p:txBody>
          <a:bodyPr>
            <a:normAutofit/>
          </a:bodyPr>
          <a:lstStyle/>
          <a:p>
            <a:pPr marL="0" indent="0">
              <a:buNone/>
            </a:pPr>
            <a:r>
              <a:rPr lang="ru-RU" sz="1800" u="sng">
                <a:latin typeface="Times New Roman" panose="02020603050405020304" pitchFamily="18" charset="0"/>
                <a:cs typeface="Times New Roman" panose="02020603050405020304" pitchFamily="18" charset="0"/>
              </a:rPr>
              <a:t>В этом случае нужно</a:t>
            </a:r>
            <a:r>
              <a:rPr lang="ru-RU" sz="1800">
                <a:latin typeface="Times New Roman" panose="02020603050405020304" pitchFamily="18" charset="0"/>
                <a:cs typeface="Times New Roman" panose="02020603050405020304" pitchFamily="18" charset="0"/>
              </a:rPr>
              <a:t>:</a:t>
            </a:r>
          </a:p>
          <a:p>
            <a:pPr marL="514350" indent="-514350">
              <a:buAutoNum type="arabicPeriod"/>
            </a:pPr>
            <a:r>
              <a:rPr lang="ru-RU" sz="1800">
                <a:latin typeface="Times New Roman" panose="02020603050405020304" pitchFamily="18" charset="0"/>
                <a:cs typeface="Times New Roman" panose="02020603050405020304" pitchFamily="18" charset="0"/>
              </a:rPr>
              <a:t>Узнать, какая цель за этим стоит.</a:t>
            </a:r>
          </a:p>
          <a:p>
            <a:pPr marL="514350" indent="-514350">
              <a:buAutoNum type="arabicPeriod"/>
            </a:pPr>
            <a:r>
              <a:rPr lang="ru-RU" sz="1800">
                <a:latin typeface="Times New Roman" panose="02020603050405020304" pitchFamily="18" charset="0"/>
                <a:cs typeface="Times New Roman" panose="02020603050405020304" pitchFamily="18" charset="0"/>
              </a:rPr>
              <a:t>Определить достигаема эта цель для вас или нет. </a:t>
            </a:r>
          </a:p>
          <a:p>
            <a:pPr marL="514350" indent="-514350">
              <a:buAutoNum type="arabicPeriod"/>
            </a:pPr>
            <a:r>
              <a:rPr lang="ru-RU" sz="1800">
                <a:latin typeface="Times New Roman" panose="02020603050405020304" pitchFamily="18" charset="0"/>
                <a:cs typeface="Times New Roman" panose="02020603050405020304" pitchFamily="18" charset="0"/>
              </a:rPr>
              <a:t>Если нет пока, то попытаться договориться с ребенком об отсрочке её достижения или предложить равноценную альтернативу этой цели.</a:t>
            </a:r>
          </a:p>
          <a:p>
            <a:endParaRPr lang="ru-RU" sz="1800"/>
          </a:p>
        </p:txBody>
      </p:sp>
    </p:spTree>
    <p:extLst>
      <p:ext uri="{BB962C8B-B14F-4D97-AF65-F5344CB8AC3E}">
        <p14:creationId xmlns:p14="http://schemas.microsoft.com/office/powerpoint/2010/main" val="1476888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Рисунок 4" descr="Изображение выглядит как стена, пол, человек, внутренний&#10;&#10;Описание создано с очень высокой степенью достоверности">
            <a:extLst>
              <a:ext uri="{FF2B5EF4-FFF2-40B4-BE49-F238E27FC236}">
                <a16:creationId xmlns:a16="http://schemas.microsoft.com/office/drawing/2014/main" id="{6B04CF88-DBE9-4913-B996-9CE183B2A6FE}"/>
              </a:ext>
            </a:extLst>
          </p:cNvPr>
          <p:cNvPicPr>
            <a:picLocks noChangeAspect="1"/>
          </p:cNvPicPr>
          <p:nvPr/>
        </p:nvPicPr>
        <p:blipFill rotWithShape="1">
          <a:blip r:embed="rId2">
            <a:extLst>
              <a:ext uri="{28A0092B-C50C-407E-A947-70E740481C1C}">
                <a14:useLocalDpi xmlns:a14="http://schemas.microsoft.com/office/drawing/2010/main" val="0"/>
              </a:ext>
            </a:extLst>
          </a:blip>
          <a:srcRect l="12330" r="18628"/>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Заголовок 1">
            <a:extLst>
              <a:ext uri="{FF2B5EF4-FFF2-40B4-BE49-F238E27FC236}">
                <a16:creationId xmlns:a16="http://schemas.microsoft.com/office/drawing/2014/main" id="{7D2855D7-A957-47DF-9EAD-FA4268BCDC7A}"/>
              </a:ext>
            </a:extLst>
          </p:cNvPr>
          <p:cNvSpPr>
            <a:spLocks noGrp="1"/>
          </p:cNvSpPr>
          <p:nvPr>
            <p:ph type="title"/>
          </p:nvPr>
        </p:nvSpPr>
        <p:spPr>
          <a:xfrm>
            <a:off x="655320" y="365125"/>
            <a:ext cx="5120114" cy="1692794"/>
          </a:xfrm>
        </p:spPr>
        <p:txBody>
          <a:bodyPr>
            <a:normAutofit/>
          </a:bodyPr>
          <a:lstStyle/>
          <a:p>
            <a:r>
              <a:rPr lang="ru-RU" sz="4100" b="1">
                <a:latin typeface="Times New Roman" panose="02020603050405020304" pitchFamily="18" charset="0"/>
                <a:cs typeface="Times New Roman" panose="02020603050405020304" pitchFamily="18" charset="0"/>
              </a:rPr>
              <a:t>Если</a:t>
            </a:r>
            <a:r>
              <a:rPr lang="ru-RU" sz="4100">
                <a:latin typeface="Times New Roman" panose="02020603050405020304" pitchFamily="18" charset="0"/>
                <a:cs typeface="Times New Roman" panose="02020603050405020304" pitchFamily="18" charset="0"/>
              </a:rPr>
              <a:t> </a:t>
            </a:r>
            <a:r>
              <a:rPr lang="ru-RU" sz="4100" b="1">
                <a:latin typeface="Times New Roman" panose="02020603050405020304" pitchFamily="18" charset="0"/>
                <a:cs typeface="Times New Roman" panose="02020603050405020304" pitchFamily="18" charset="0"/>
              </a:rPr>
              <a:t>агрессия – это механизм защиты</a:t>
            </a:r>
            <a:endParaRPr lang="ru-RU" sz="410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8A03036-9AEC-4D51-B299-5CDCDAEF97BB}"/>
              </a:ext>
            </a:extLst>
          </p:cNvPr>
          <p:cNvSpPr>
            <a:spLocks noGrp="1"/>
          </p:cNvSpPr>
          <p:nvPr>
            <p:ph idx="1"/>
          </p:nvPr>
        </p:nvSpPr>
        <p:spPr>
          <a:xfrm>
            <a:off x="655321" y="2575034"/>
            <a:ext cx="5120113" cy="3462228"/>
          </a:xfrm>
        </p:spPr>
        <p:txBody>
          <a:bodyPr>
            <a:normAutofit/>
          </a:bodyPr>
          <a:lstStyle/>
          <a:p>
            <a:pPr marL="0" indent="0">
              <a:buNone/>
            </a:pPr>
            <a:r>
              <a:rPr lang="ru-RU" sz="1800"/>
              <a:t>1. </a:t>
            </a:r>
            <a:r>
              <a:rPr lang="ru-RU" sz="1800">
                <a:latin typeface="Times New Roman" panose="02020603050405020304" pitchFamily="18" charset="0"/>
                <a:cs typeface="Times New Roman" panose="02020603050405020304" pitchFamily="18" charset="0"/>
              </a:rPr>
              <a:t>Нужно помочь ребенку справиться со всеми вредоносными факторами (внешними и внутренними):</a:t>
            </a:r>
          </a:p>
          <a:p>
            <a:pPr marL="0" indent="0">
              <a:buNone/>
            </a:pPr>
            <a:r>
              <a:rPr lang="ru-RU" sz="1800">
                <a:latin typeface="Times New Roman" panose="02020603050405020304" pitchFamily="18" charset="0"/>
                <a:cs typeface="Times New Roman" panose="02020603050405020304" pitchFamily="18" charset="0"/>
              </a:rPr>
              <a:t> - негативное влияние людей,</a:t>
            </a:r>
          </a:p>
          <a:p>
            <a:pPr marL="0" indent="0">
              <a:buNone/>
            </a:pPr>
            <a:r>
              <a:rPr lang="ru-RU" sz="1800">
                <a:latin typeface="Times New Roman" panose="02020603050405020304" pitchFamily="18" charset="0"/>
                <a:cs typeface="Times New Roman" panose="02020603050405020304" pitchFamily="18" charset="0"/>
              </a:rPr>
              <a:t> - внутренние переживания (страхи, фобии). </a:t>
            </a:r>
          </a:p>
          <a:p>
            <a:pPr marL="0" indent="0">
              <a:buNone/>
            </a:pPr>
            <a:r>
              <a:rPr lang="ru-RU" sz="1800">
                <a:latin typeface="Times New Roman" panose="02020603050405020304" pitchFamily="18" charset="0"/>
                <a:cs typeface="Times New Roman" panose="02020603050405020304" pitchFamily="18" charset="0"/>
              </a:rPr>
              <a:t>2. Выработать стратегию защиты от этих вредоносных факторов (индивидуально в каждом конкретном  случае).</a:t>
            </a:r>
          </a:p>
          <a:p>
            <a:endParaRPr lang="ru-RU" sz="1800"/>
          </a:p>
        </p:txBody>
      </p:sp>
    </p:spTree>
    <p:extLst>
      <p:ext uri="{BB962C8B-B14F-4D97-AF65-F5344CB8AC3E}">
        <p14:creationId xmlns:p14="http://schemas.microsoft.com/office/powerpoint/2010/main" val="195393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Рисунок 4">
            <a:extLst>
              <a:ext uri="{FF2B5EF4-FFF2-40B4-BE49-F238E27FC236}">
                <a16:creationId xmlns:a16="http://schemas.microsoft.com/office/drawing/2014/main" id="{F673F3EA-C3F3-4795-9171-DF70C401B28B}"/>
              </a:ext>
            </a:extLst>
          </p:cNvPr>
          <p:cNvPicPr>
            <a:picLocks noChangeAspect="1"/>
          </p:cNvPicPr>
          <p:nvPr/>
        </p:nvPicPr>
        <p:blipFill rotWithShape="1">
          <a:blip r:embed="rId2">
            <a:extLst>
              <a:ext uri="{28A0092B-C50C-407E-A947-70E740481C1C}">
                <a14:useLocalDpi xmlns:a14="http://schemas.microsoft.com/office/drawing/2010/main" val="0"/>
              </a:ext>
            </a:extLst>
          </a:blip>
          <a:srcRect t="196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Заголовок 1">
            <a:extLst>
              <a:ext uri="{FF2B5EF4-FFF2-40B4-BE49-F238E27FC236}">
                <a16:creationId xmlns:a16="http://schemas.microsoft.com/office/drawing/2014/main" id="{CA315172-7699-4B08-88B9-474084CDEC1C}"/>
              </a:ext>
            </a:extLst>
          </p:cNvPr>
          <p:cNvSpPr>
            <a:spLocks noGrp="1"/>
          </p:cNvSpPr>
          <p:nvPr>
            <p:ph type="title"/>
          </p:nvPr>
        </p:nvSpPr>
        <p:spPr>
          <a:xfrm>
            <a:off x="655320" y="365125"/>
            <a:ext cx="5120114" cy="1692794"/>
          </a:xfrm>
        </p:spPr>
        <p:txBody>
          <a:bodyPr>
            <a:normAutofit/>
          </a:bodyPr>
          <a:lstStyle/>
          <a:p>
            <a:r>
              <a:rPr lang="ru-RU" sz="3100" b="1">
                <a:latin typeface="Times New Roman" panose="02020603050405020304" pitchFamily="18" charset="0"/>
                <a:cs typeface="Times New Roman" panose="02020603050405020304" pitchFamily="18" charset="0"/>
              </a:rPr>
              <a:t>Если агрессия – это способ снятия нервно -психического напряжения</a:t>
            </a:r>
            <a:endParaRPr lang="ru-RU" sz="310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5DB593ED-6809-4FA4-AEF6-14F5B3E06AF7}"/>
              </a:ext>
            </a:extLst>
          </p:cNvPr>
          <p:cNvSpPr>
            <a:spLocks noGrp="1"/>
          </p:cNvSpPr>
          <p:nvPr>
            <p:ph idx="1"/>
          </p:nvPr>
        </p:nvSpPr>
        <p:spPr>
          <a:xfrm>
            <a:off x="655321" y="2575034"/>
            <a:ext cx="5120113" cy="3462228"/>
          </a:xfrm>
        </p:spPr>
        <p:txBody>
          <a:bodyPr>
            <a:normAutofit/>
          </a:bodyPr>
          <a:lstStyle/>
          <a:p>
            <a:pPr marL="0" indent="0">
              <a:buNone/>
            </a:pPr>
            <a:r>
              <a:rPr lang="ru-RU" sz="1800">
                <a:latin typeface="Times New Roman" panose="02020603050405020304" pitchFamily="18" charset="0"/>
                <a:cs typeface="Times New Roman" panose="02020603050405020304" pitchFamily="18" charset="0"/>
              </a:rPr>
              <a:t>Обычно эта агрессия возникает спонтанно и не имеет направленности на кого-либо. </a:t>
            </a:r>
          </a:p>
          <a:p>
            <a:pPr marL="0" indent="0">
              <a:buNone/>
            </a:pPr>
            <a:r>
              <a:rPr lang="ru-RU" sz="1800">
                <a:latin typeface="Times New Roman" panose="02020603050405020304" pitchFamily="18" charset="0"/>
                <a:cs typeface="Times New Roman" panose="02020603050405020304" pitchFamily="18" charset="0"/>
              </a:rPr>
              <a:t>Нужно дать ребенку возможность её выплеснуть. </a:t>
            </a:r>
          </a:p>
          <a:p>
            <a:pPr marL="0" indent="0">
              <a:buNone/>
            </a:pPr>
            <a:r>
              <a:rPr lang="ru-RU" sz="1800">
                <a:latin typeface="Times New Roman" panose="02020603050405020304" pitchFamily="18" charset="0"/>
                <a:cs typeface="Times New Roman" panose="02020603050405020304" pitchFamily="18" charset="0"/>
              </a:rPr>
              <a:t>Можно чуть скорректировать её проявление (крик, изо-деятельность, физическая активность и т.п.)</a:t>
            </a:r>
          </a:p>
          <a:p>
            <a:pPr marL="0" indent="0">
              <a:buNone/>
            </a:pPr>
            <a:r>
              <a:rPr lang="ru-RU" sz="1800">
                <a:latin typeface="Times New Roman" panose="02020603050405020304" pitchFamily="18" charset="0"/>
                <a:cs typeface="Times New Roman" panose="02020603050405020304" pitchFamily="18" charset="0"/>
              </a:rPr>
              <a:t>Но если проявления данной агрессии возникают слишком часто и приносят вред не только окружающим, но и самому ребенку, то лучше проконсультироваться с врачом - неврологом.</a:t>
            </a:r>
          </a:p>
        </p:txBody>
      </p:sp>
    </p:spTree>
    <p:extLst>
      <p:ext uri="{BB962C8B-B14F-4D97-AF65-F5344CB8AC3E}">
        <p14:creationId xmlns:p14="http://schemas.microsoft.com/office/powerpoint/2010/main" val="84021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Рисунок 4" descr="Изображение выглядит как текст&#10;&#10;Описание создано с высокой степенью достоверности">
            <a:extLst>
              <a:ext uri="{FF2B5EF4-FFF2-40B4-BE49-F238E27FC236}">
                <a16:creationId xmlns:a16="http://schemas.microsoft.com/office/drawing/2014/main" id="{B98082F8-3AB3-441C-A327-7321FA8C4140}"/>
              </a:ext>
            </a:extLst>
          </p:cNvPr>
          <p:cNvPicPr>
            <a:picLocks noChangeAspect="1"/>
          </p:cNvPicPr>
          <p:nvPr/>
        </p:nvPicPr>
        <p:blipFill rotWithShape="1">
          <a:blip r:embed="rId2">
            <a:extLst>
              <a:ext uri="{28A0092B-C50C-407E-A947-70E740481C1C}">
                <a14:useLocalDpi xmlns:a14="http://schemas.microsoft.com/office/drawing/2010/main" val="0"/>
              </a:ext>
            </a:extLst>
          </a:blip>
          <a:srcRect l="6247" r="1928"/>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Заголовок 1">
            <a:extLst>
              <a:ext uri="{FF2B5EF4-FFF2-40B4-BE49-F238E27FC236}">
                <a16:creationId xmlns:a16="http://schemas.microsoft.com/office/drawing/2014/main" id="{1CB06FBD-5227-4FFF-B6F6-E0350872BC2D}"/>
              </a:ext>
            </a:extLst>
          </p:cNvPr>
          <p:cNvSpPr>
            <a:spLocks noGrp="1"/>
          </p:cNvSpPr>
          <p:nvPr>
            <p:ph type="title"/>
          </p:nvPr>
        </p:nvSpPr>
        <p:spPr>
          <a:xfrm>
            <a:off x="655320" y="365125"/>
            <a:ext cx="5120114" cy="1692794"/>
          </a:xfrm>
        </p:spPr>
        <p:txBody>
          <a:bodyPr>
            <a:normAutofit/>
          </a:bodyPr>
          <a:lstStyle/>
          <a:p>
            <a:r>
              <a:rPr lang="ru-RU" sz="3700" b="1"/>
              <a:t>Что ещё необходимо знать про агрессию?</a:t>
            </a:r>
            <a:br>
              <a:rPr lang="ru-RU" sz="3700"/>
            </a:br>
            <a:endParaRPr lang="ru-RU" sz="3700"/>
          </a:p>
        </p:txBody>
      </p:sp>
      <p:sp>
        <p:nvSpPr>
          <p:cNvPr id="3" name="Объект 2">
            <a:extLst>
              <a:ext uri="{FF2B5EF4-FFF2-40B4-BE49-F238E27FC236}">
                <a16:creationId xmlns:a16="http://schemas.microsoft.com/office/drawing/2014/main" id="{6D01CC8A-8033-4E3C-A499-2D263A1A4DA8}"/>
              </a:ext>
            </a:extLst>
          </p:cNvPr>
          <p:cNvSpPr>
            <a:spLocks noGrp="1"/>
          </p:cNvSpPr>
          <p:nvPr>
            <p:ph idx="1"/>
          </p:nvPr>
        </p:nvSpPr>
        <p:spPr>
          <a:xfrm>
            <a:off x="655321" y="2575034"/>
            <a:ext cx="5120113" cy="3462228"/>
          </a:xfrm>
        </p:spPr>
        <p:txBody>
          <a:bodyPr>
            <a:normAutofit/>
          </a:bodyPr>
          <a:lstStyle/>
          <a:p>
            <a:r>
              <a:rPr lang="ru-RU" sz="1800"/>
              <a:t>Ученые выявили </a:t>
            </a:r>
            <a:r>
              <a:rPr lang="ru-RU" sz="1800" u="sng"/>
              <a:t>причины возникновения агрессии</a:t>
            </a:r>
            <a:r>
              <a:rPr lang="ru-RU" sz="1800"/>
              <a:t>:</a:t>
            </a:r>
          </a:p>
          <a:p>
            <a:pPr lvl="0"/>
            <a:r>
              <a:rPr lang="ru-RU" sz="1800"/>
              <a:t>Агрессия – врождённое явление, о чём свидетельствует поведение младенца, которой не умеет говорить, а показывает своим негодованием (начинает кричать, дрыгать ножками и ручками), что маме что-то надо изменить: накормить, поменять подгузник.</a:t>
            </a:r>
          </a:p>
          <a:p>
            <a:pPr lvl="0"/>
            <a:r>
              <a:rPr lang="ru-RU" sz="1800"/>
              <a:t>Агрессия-это приобретенное явление (агрессии дети научаются). Источник -общество: семья, средства массовой информации, окружающие люди.</a:t>
            </a:r>
          </a:p>
          <a:p>
            <a:pPr marL="0" indent="0">
              <a:buNone/>
            </a:pPr>
            <a:endParaRPr lang="ru-RU" sz="1800"/>
          </a:p>
        </p:txBody>
      </p:sp>
    </p:spTree>
    <p:extLst>
      <p:ext uri="{BB962C8B-B14F-4D97-AF65-F5344CB8AC3E}">
        <p14:creationId xmlns:p14="http://schemas.microsoft.com/office/powerpoint/2010/main" val="267065270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1080</Words>
  <Application>Microsoft Office PowerPoint</Application>
  <PresentationFormat>Широкоэкранный</PresentationFormat>
  <Paragraphs>97</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Calibri Light</vt:lpstr>
      <vt:lpstr>Times New Roman</vt:lpstr>
      <vt:lpstr>Тема Office</vt:lpstr>
      <vt:lpstr>Родительское собрание на тему: «Что скрывает в себе детская агрессия по отношению к взрослым»</vt:lpstr>
      <vt:lpstr>Что такое агрессия?</vt:lpstr>
      <vt:lpstr>Виды агрессии:</vt:lpstr>
      <vt:lpstr>Агрессия может возникать спонтанно, а может планироваться некоторое время. </vt:lpstr>
      <vt:lpstr>Что делать взрослому?</vt:lpstr>
      <vt:lpstr>Если агрессия – это инструмент достижения цели</vt:lpstr>
      <vt:lpstr>Если агрессия – это механизм защиты</vt:lpstr>
      <vt:lpstr>Если агрессия – это способ снятия нервно -психического напряжения</vt:lpstr>
      <vt:lpstr>Что ещё необходимо знать про агрессию? </vt:lpstr>
      <vt:lpstr>Агрессии нельзя избежать или её нельзя уничтожить вообще. У неё есть не только отрицательные, но и положительные стороны: </vt:lpstr>
      <vt:lpstr>Проявления агрессии:</vt:lpstr>
      <vt:lpstr>Если у ребенка возникают проявления агрессии, то наблюдаем за ребенком и отвечаем на вопросы:</vt:lpstr>
      <vt:lpstr>Факторы, влияющие на агрессивное поведение: </vt:lpstr>
      <vt:lpstr>Вам родители и педагоги рекомендую: </vt:lpstr>
      <vt:lpstr>Памятка для детей, их родителей и педагогов Способы избавления от негативных эмоций: </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Родительское собрание на тему: «Что скрывает всебе детская агрессия по отношению к взрослым»</dc:title>
  <dc:creator>User</dc:creator>
  <cp:lastModifiedBy>User</cp:lastModifiedBy>
  <cp:revision>58</cp:revision>
  <dcterms:created xsi:type="dcterms:W3CDTF">2018-05-15T18:58:50Z</dcterms:created>
  <dcterms:modified xsi:type="dcterms:W3CDTF">2018-05-17T20:47:01Z</dcterms:modified>
</cp:coreProperties>
</file>