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1" r:id="rId2"/>
    <p:sldId id="262" r:id="rId3"/>
    <p:sldId id="263" r:id="rId4"/>
    <p:sldId id="265" r:id="rId5"/>
    <p:sldId id="264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9" r:id="rId17"/>
    <p:sldId id="27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2A58"/>
    <a:srgbClr val="6C0000"/>
    <a:srgbClr val="F6080E"/>
    <a:srgbClr val="4A452A"/>
    <a:srgbClr val="9E0000"/>
    <a:srgbClr val="5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4" autoAdjust="0"/>
    <p:restoredTop sz="79893" autoAdjust="0"/>
  </p:normalViewPr>
  <p:slideViewPr>
    <p:cSldViewPr>
      <p:cViewPr>
        <p:scale>
          <a:sx n="41" d="100"/>
          <a:sy n="41" d="100"/>
        </p:scale>
        <p:origin x="-2220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E91644-D23E-49EC-A2BD-A6EE7C14DE6A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CDB667-DE3A-4F27-9682-3B0E58AB3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41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Душевная жизнь человека сложна, т. к. психика состоит из двух составных:</a:t>
            </a:r>
            <a:r>
              <a:rPr lang="ru-RU" baseline="0" dirty="0" smtClean="0"/>
              <a:t> сознание и подсознание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CDB667-DE3A-4F27-9682-3B0E58AB3FB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749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 В неосознаваемой сфере важное значение имеет отношение к себе,</a:t>
            </a:r>
            <a:r>
              <a:rPr lang="ru-RU" baseline="0" dirty="0" smtClean="0"/>
              <a:t> к другим и к жизни в целом. Определяют это установки и психологическая защита.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CDB667-DE3A-4F27-9682-3B0E58AB3FB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86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Родителям важно понять,</a:t>
            </a:r>
            <a:r>
              <a:rPr lang="ru-RU" baseline="0" dirty="0" smtClean="0"/>
              <a:t> какую роль в личностном развитии играют родительские установки. Бесспорно, родители- самые значимые и любимые для ребёнка люди. Вера в правоту и справедливость родителей у ребёнка абсолютная: «Мама сказала», «Папа велел» и т.д.</a:t>
            </a:r>
          </a:p>
          <a:p>
            <a:r>
              <a:rPr lang="ru-RU" baseline="0" dirty="0" smtClean="0"/>
              <a:t>   Родителям стоит осторожно и внимательно относится к своим словесным обращением к ребёнку, оценкам поступков ребёнка, избегать установок, которые впоследствии могут отрицательно проявиться в поведении ребёнка, делая его жизнь стереотипной.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CDB667-DE3A-4F27-9682-3B0E58AB3FB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179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 Несомненно,</a:t>
            </a:r>
            <a:r>
              <a:rPr lang="ru-RU" baseline="0" dirty="0" smtClean="0"/>
              <a:t> большая часть родительских установок положительная и способствует благоприятному развитию личности маленького человека.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CDB667-DE3A-4F27-9682-3B0E58AB3FB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627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 Примером исторически сложившихся и передаваемых</a:t>
            </a:r>
            <a:r>
              <a:rPr lang="ru-RU" baseline="0" dirty="0" smtClean="0"/>
              <a:t> из поколения в поколение положительных установок, охраняющих человека, являются пословицы, поговорки, сказки, басни.</a:t>
            </a:r>
          </a:p>
          <a:p>
            <a:r>
              <a:rPr lang="ru-RU" baseline="0" dirty="0" smtClean="0"/>
              <a:t>    Ниже приведена таблица наиболее часто встречающихся негативных установок. Обратите внимание на те последствия, которые они могут иметь для личности ребёнка, и научитесь выдвигать </a:t>
            </a:r>
            <a:r>
              <a:rPr lang="ru-RU" baseline="0" dirty="0" err="1" smtClean="0"/>
              <a:t>контрустановки</a:t>
            </a:r>
            <a:r>
              <a:rPr lang="ru-RU" baseline="0" dirty="0" smtClean="0"/>
              <a:t>. Вспомните, не слышали ли вы нечто похожее от своих родителей? Не стали ли некоторые из них тормозящими указателями на вашем жизненном пути?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CDB667-DE3A-4F27-9682-3B0E58AB3FB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851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 Сказав так, подумайте о последствиях и вовремя </a:t>
            </a:r>
            <a:r>
              <a:rPr lang="ru-RU" dirty="0" smtClean="0"/>
              <a:t>исправьтесь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CDB667-DE3A-4F27-9682-3B0E58AB3FB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310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 Естественно, список установок может быть значительно больше. Составьте свой собственный и попытайтесь найти </a:t>
            </a:r>
            <a:r>
              <a:rPr lang="ru-RU" dirty="0" err="1" smtClean="0"/>
              <a:t>контрустановки</a:t>
            </a:r>
            <a:r>
              <a:rPr lang="ru-RU" dirty="0" smtClean="0"/>
              <a:t>. Сказанное невзначай и не со зла может «всплыть» в будущем и отрицательно повлиять на психоэмоциональное благополучие</a:t>
            </a:r>
            <a:r>
              <a:rPr lang="ru-RU" baseline="0" dirty="0" smtClean="0"/>
              <a:t> и жизненный сценарий ребёнка.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CDB667-DE3A-4F27-9682-3B0E58AB3FBD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4997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 Чувство вины и стыда не помогут ребёнку стать здоровым и счастливым. Не стоит делать его жизнь унылой,</a:t>
            </a:r>
            <a:r>
              <a:rPr lang="ru-RU" baseline="0" dirty="0" smtClean="0"/>
              <a:t> иногда ребёнку вовсе не нужна оценка его поведения и поступков, его просто надо успокоить</a:t>
            </a:r>
          </a:p>
          <a:p>
            <a:r>
              <a:rPr lang="ru-RU" baseline="0" dirty="0" smtClean="0"/>
              <a:t>    Многое в процессе воспитания детей зависит не только от опыта и знаний родителей, но и от их умения чувствовать и догадываться.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CDB667-DE3A-4F27-9682-3B0E58AB3FBD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168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129614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862A58"/>
                </a:solidFill>
              </a:rPr>
              <a:t>«МДОУ Детский сад № 192»</a:t>
            </a:r>
            <a:endParaRPr lang="ru-RU" sz="3200" b="1" dirty="0">
              <a:solidFill>
                <a:srgbClr val="862A58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475656" y="2113674"/>
            <a:ext cx="6400800" cy="4725144"/>
          </a:xfrm>
        </p:spPr>
        <p:txBody>
          <a:bodyPr>
            <a:normAutofit fontScale="92500"/>
          </a:bodyPr>
          <a:lstStyle/>
          <a:p>
            <a:r>
              <a:rPr lang="ru-RU" sz="4000" b="1" dirty="0" smtClean="0">
                <a:solidFill>
                  <a:srgbClr val="6C0000"/>
                </a:solidFill>
              </a:rPr>
              <a:t>Влияние родительских установок на развитие детей дошкольного  возраста</a:t>
            </a:r>
          </a:p>
          <a:p>
            <a:endParaRPr lang="ru-RU" sz="4000" b="1" dirty="0">
              <a:solidFill>
                <a:srgbClr val="C00000"/>
              </a:solidFill>
            </a:endParaRPr>
          </a:p>
          <a:p>
            <a:r>
              <a:rPr lang="ru-RU" sz="3500" b="1" dirty="0" smtClean="0">
                <a:solidFill>
                  <a:srgbClr val="6C0000"/>
                </a:solidFill>
              </a:rPr>
              <a:t>                                 Воспитатель</a:t>
            </a:r>
          </a:p>
          <a:p>
            <a:r>
              <a:rPr lang="ru-RU" sz="3500" b="1" dirty="0" smtClean="0">
                <a:solidFill>
                  <a:srgbClr val="6C0000"/>
                </a:solidFill>
              </a:rPr>
              <a:t>                                      Завьялова Т. Н.</a:t>
            </a:r>
          </a:p>
          <a:p>
            <a:endParaRPr lang="ru-RU" sz="2800" b="1" dirty="0" smtClean="0">
              <a:solidFill>
                <a:srgbClr val="862A58"/>
              </a:solidFill>
            </a:endParaRPr>
          </a:p>
          <a:p>
            <a:r>
              <a:rPr lang="ru-RU" sz="3500" b="1" dirty="0" smtClean="0">
                <a:solidFill>
                  <a:srgbClr val="862A58"/>
                </a:solidFill>
              </a:rPr>
              <a:t>Ярославль 2015</a:t>
            </a:r>
          </a:p>
        </p:txBody>
      </p:sp>
    </p:spTree>
    <p:extLst>
      <p:ext uri="{BB962C8B-B14F-4D97-AF65-F5344CB8AC3E}">
        <p14:creationId xmlns:p14="http://schemas.microsoft.com/office/powerpoint/2010/main" val="386500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869160"/>
            <a:ext cx="8229600" cy="1988840"/>
          </a:xfrm>
        </p:spPr>
        <p:txBody>
          <a:bodyPr>
            <a:normAutofit/>
          </a:bodyPr>
          <a:lstStyle/>
          <a:p>
            <a:r>
              <a:rPr lang="ru-RU" sz="4000" b="1" dirty="0" err="1">
                <a:solidFill>
                  <a:srgbClr val="6C0000"/>
                </a:solidFill>
              </a:rPr>
              <a:t>Контрустановка</a:t>
            </a:r>
            <a:r>
              <a:rPr lang="ru-RU" sz="3600" b="1" dirty="0" smtClean="0">
                <a:solidFill>
                  <a:srgbClr val="6C0000"/>
                </a:solidFill>
              </a:rPr>
              <a:t>: </a:t>
            </a:r>
            <a:r>
              <a:rPr lang="ru-RU" sz="3200" b="1" dirty="0" smtClean="0">
                <a:solidFill>
                  <a:srgbClr val="862A58"/>
                </a:solidFill>
              </a:rPr>
              <a:t>« Папа у нас замечательный», « Мама у нас умница»</a:t>
            </a:r>
            <a:endParaRPr lang="ru-RU" sz="3200" dirty="0">
              <a:solidFill>
                <a:srgbClr val="862A5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-243408"/>
            <a:ext cx="4038600" cy="45365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rgbClr val="6C0000"/>
                </a:solidFill>
              </a:rPr>
              <a:t>        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rgbClr val="6C0000"/>
                </a:solidFill>
              </a:rPr>
              <a:t>  Негативная</a:t>
            </a:r>
            <a:endParaRPr lang="ru-RU" sz="3600" b="1" dirty="0">
              <a:solidFill>
                <a:srgbClr val="6C0000"/>
              </a:solidFill>
            </a:endParaRPr>
          </a:p>
          <a:p>
            <a:pPr marL="0" indent="0">
              <a:buNone/>
            </a:pPr>
            <a:r>
              <a:rPr lang="ru-RU" sz="3600" b="1" dirty="0">
                <a:solidFill>
                  <a:srgbClr val="6C0000"/>
                </a:solidFill>
              </a:rPr>
              <a:t> </a:t>
            </a:r>
            <a:r>
              <a:rPr lang="ru-RU" sz="3600" b="1" dirty="0" smtClean="0">
                <a:solidFill>
                  <a:srgbClr val="6C0000"/>
                </a:solidFill>
              </a:rPr>
              <a:t>  установка</a:t>
            </a:r>
            <a:r>
              <a:rPr lang="ru-RU" sz="3600" b="1" dirty="0">
                <a:solidFill>
                  <a:srgbClr val="6C0000"/>
                </a:solidFill>
              </a:rPr>
              <a:t>: </a:t>
            </a:r>
            <a:endParaRPr lang="ru-RU" sz="3600" b="1" dirty="0" smtClean="0">
              <a:solidFill>
                <a:srgbClr val="6C0000"/>
              </a:solidFill>
            </a:endParaRPr>
          </a:p>
          <a:p>
            <a:pPr marL="0" indent="0">
              <a:buNone/>
            </a:pPr>
            <a:endParaRPr lang="ru-RU" sz="36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3200" b="1" dirty="0">
                <a:solidFill>
                  <a:srgbClr val="862A58"/>
                </a:solidFill>
              </a:rPr>
              <a:t> </a:t>
            </a:r>
            <a:r>
              <a:rPr lang="ru-RU" sz="3200" b="1" dirty="0" smtClean="0">
                <a:solidFill>
                  <a:srgbClr val="862A58"/>
                </a:solidFill>
              </a:rPr>
              <a:t> «Ты совсем как 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862A58"/>
                </a:solidFill>
              </a:rPr>
              <a:t> </a:t>
            </a:r>
            <a:r>
              <a:rPr lang="ru-RU" sz="3200" b="1" dirty="0" smtClean="0">
                <a:solidFill>
                  <a:srgbClr val="862A58"/>
                </a:solidFill>
              </a:rPr>
              <a:t> твой папа(мама)»</a:t>
            </a:r>
            <a:endParaRPr lang="ru-RU" sz="3200" b="1" dirty="0">
              <a:solidFill>
                <a:srgbClr val="862A58"/>
              </a:solidFill>
            </a:endParaRPr>
          </a:p>
          <a:p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83968" y="980728"/>
            <a:ext cx="4860032" cy="40324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rgbClr val="6C0000"/>
                </a:solidFill>
              </a:rPr>
              <a:t>          </a:t>
            </a:r>
            <a:r>
              <a:rPr lang="ru-RU" sz="3600" b="1" dirty="0">
                <a:solidFill>
                  <a:srgbClr val="6C0000"/>
                </a:solidFill>
              </a:rPr>
              <a:t>П</a:t>
            </a:r>
            <a:r>
              <a:rPr lang="ru-RU" sz="3600" b="1" dirty="0" smtClean="0">
                <a:solidFill>
                  <a:srgbClr val="6C0000"/>
                </a:solidFill>
              </a:rPr>
              <a:t>оследствия:</a:t>
            </a:r>
          </a:p>
          <a:p>
            <a:pPr marL="0" indent="0">
              <a:buNone/>
            </a:pPr>
            <a:endParaRPr lang="ru-RU" sz="36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</a:rPr>
              <a:t>   </a:t>
            </a:r>
            <a:r>
              <a:rPr lang="ru-RU" sz="3200" b="1" dirty="0" smtClean="0">
                <a:solidFill>
                  <a:srgbClr val="862A58"/>
                </a:solidFill>
              </a:rPr>
              <a:t>-трудности в общении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862A58"/>
                </a:solidFill>
              </a:rPr>
              <a:t> </a:t>
            </a:r>
            <a:r>
              <a:rPr lang="ru-RU" sz="3200" b="1" dirty="0" smtClean="0">
                <a:solidFill>
                  <a:srgbClr val="862A58"/>
                </a:solidFill>
              </a:rPr>
              <a:t>    с родителями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862A58"/>
                </a:solidFill>
              </a:rPr>
              <a:t> </a:t>
            </a:r>
            <a:r>
              <a:rPr lang="ru-RU" sz="3200" b="1" dirty="0" smtClean="0">
                <a:solidFill>
                  <a:srgbClr val="862A58"/>
                </a:solidFill>
              </a:rPr>
              <a:t>   -упрямство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862A58"/>
                </a:solidFill>
              </a:rPr>
              <a:t> </a:t>
            </a:r>
            <a:r>
              <a:rPr lang="ru-RU" sz="3200" b="1" dirty="0" smtClean="0">
                <a:solidFill>
                  <a:srgbClr val="862A58"/>
                </a:solidFill>
              </a:rPr>
              <a:t>   -повторение поведения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862A58"/>
                </a:solidFill>
              </a:rPr>
              <a:t> </a:t>
            </a:r>
            <a:r>
              <a:rPr lang="ru-RU" sz="3200" b="1" dirty="0" smtClean="0">
                <a:solidFill>
                  <a:srgbClr val="862A58"/>
                </a:solidFill>
              </a:rPr>
              <a:t>    родителя        </a:t>
            </a:r>
          </a:p>
          <a:p>
            <a:pPr marL="0" indent="0">
              <a:buNone/>
            </a:pPr>
            <a:endParaRPr lang="ru-RU" b="1" dirty="0">
              <a:solidFill>
                <a:srgbClr val="C00000"/>
              </a:solidFill>
            </a:endParaRPr>
          </a:p>
          <a:p>
            <a:endParaRPr lang="ru-RU" dirty="0">
              <a:solidFill>
                <a:srgbClr val="862A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229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941168"/>
            <a:ext cx="8229600" cy="1728192"/>
          </a:xfrm>
        </p:spPr>
        <p:txBody>
          <a:bodyPr>
            <a:normAutofit/>
          </a:bodyPr>
          <a:lstStyle/>
          <a:p>
            <a:r>
              <a:rPr lang="ru-RU" sz="3600" b="1" dirty="0" err="1">
                <a:solidFill>
                  <a:srgbClr val="6C0000"/>
                </a:solidFill>
              </a:rPr>
              <a:t>Контрустановка</a:t>
            </a:r>
            <a:r>
              <a:rPr lang="ru-RU" sz="3600" b="1" dirty="0" smtClean="0">
                <a:solidFill>
                  <a:srgbClr val="6C0000"/>
                </a:solidFill>
              </a:rPr>
              <a:t>: </a:t>
            </a:r>
            <a:r>
              <a:rPr lang="ru-RU" sz="3200" b="1" dirty="0" smtClean="0">
                <a:solidFill>
                  <a:srgbClr val="862A58"/>
                </a:solidFill>
              </a:rPr>
              <a:t>« А как ты думаешь»</a:t>
            </a:r>
            <a:endParaRPr lang="ru-RU" sz="3200" dirty="0">
              <a:solidFill>
                <a:srgbClr val="862A5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548680"/>
            <a:ext cx="4244280" cy="40324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       </a:t>
            </a:r>
            <a:r>
              <a:rPr lang="ru-RU" sz="3900" b="1" dirty="0">
                <a:solidFill>
                  <a:srgbClr val="6C0000"/>
                </a:solidFill>
              </a:rPr>
              <a:t>Негативная</a:t>
            </a:r>
          </a:p>
          <a:p>
            <a:pPr marL="0" indent="0">
              <a:buNone/>
            </a:pPr>
            <a:r>
              <a:rPr lang="ru-RU" sz="3900" b="1" dirty="0">
                <a:solidFill>
                  <a:srgbClr val="6C0000"/>
                </a:solidFill>
              </a:rPr>
              <a:t>    </a:t>
            </a:r>
            <a:r>
              <a:rPr lang="ru-RU" sz="3900" b="1" dirty="0" smtClean="0">
                <a:solidFill>
                  <a:srgbClr val="6C0000"/>
                </a:solidFill>
              </a:rPr>
              <a:t>    </a:t>
            </a:r>
            <a:r>
              <a:rPr lang="ru-RU" sz="3900" b="1" dirty="0">
                <a:solidFill>
                  <a:srgbClr val="6C0000"/>
                </a:solidFill>
              </a:rPr>
              <a:t>установка: </a:t>
            </a:r>
            <a:endParaRPr lang="ru-RU" sz="3900" b="1" dirty="0" smtClean="0">
              <a:solidFill>
                <a:srgbClr val="6C0000"/>
              </a:solidFill>
            </a:endParaRPr>
          </a:p>
          <a:p>
            <a:pPr marL="0" indent="0">
              <a:buNone/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</a:rPr>
              <a:t>  </a:t>
            </a:r>
            <a:r>
              <a:rPr lang="ru-RU" sz="3500" b="1" dirty="0" smtClean="0">
                <a:solidFill>
                  <a:srgbClr val="862A58"/>
                </a:solidFill>
              </a:rPr>
              <a:t>« Не твоего ума</a:t>
            </a:r>
          </a:p>
          <a:p>
            <a:pPr marL="0" indent="0">
              <a:buNone/>
            </a:pPr>
            <a:r>
              <a:rPr lang="ru-RU" sz="3500" b="1" dirty="0">
                <a:solidFill>
                  <a:srgbClr val="862A58"/>
                </a:solidFill>
              </a:rPr>
              <a:t> </a:t>
            </a:r>
            <a:r>
              <a:rPr lang="ru-RU" sz="3500" b="1" dirty="0" smtClean="0">
                <a:solidFill>
                  <a:srgbClr val="862A58"/>
                </a:solidFill>
              </a:rPr>
              <a:t>             дело»</a:t>
            </a:r>
            <a:endParaRPr lang="ru-RU" sz="3500" dirty="0">
              <a:solidFill>
                <a:srgbClr val="862A58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60630" y="980728"/>
            <a:ext cx="4683370" cy="316835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900" dirty="0" smtClean="0">
                <a:solidFill>
                  <a:srgbClr val="6C0000"/>
                </a:solidFill>
              </a:rPr>
              <a:t>       </a:t>
            </a:r>
            <a:r>
              <a:rPr lang="ru-RU" sz="3900" b="1" dirty="0" smtClean="0">
                <a:solidFill>
                  <a:srgbClr val="6C0000"/>
                </a:solidFill>
              </a:rPr>
              <a:t>Последствия:</a:t>
            </a:r>
          </a:p>
          <a:p>
            <a:pPr marL="0" indent="0">
              <a:buNone/>
            </a:pP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  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</a:rPr>
              <a:t>   </a:t>
            </a:r>
            <a:r>
              <a:rPr lang="ru-RU" sz="3500" b="1" dirty="0" smtClean="0">
                <a:solidFill>
                  <a:srgbClr val="862A58"/>
                </a:solidFill>
              </a:rPr>
              <a:t>- робость</a:t>
            </a:r>
          </a:p>
          <a:p>
            <a:pPr marL="0" indent="0">
              <a:buNone/>
            </a:pPr>
            <a:r>
              <a:rPr lang="ru-RU" sz="3500" b="1" dirty="0">
                <a:solidFill>
                  <a:srgbClr val="862A58"/>
                </a:solidFill>
              </a:rPr>
              <a:t> </a:t>
            </a:r>
            <a:r>
              <a:rPr lang="ru-RU" sz="3500" b="1" dirty="0" smtClean="0">
                <a:solidFill>
                  <a:srgbClr val="862A58"/>
                </a:solidFill>
              </a:rPr>
              <a:t>   - отсутствие своего</a:t>
            </a:r>
          </a:p>
          <a:p>
            <a:pPr marL="0" indent="0">
              <a:buNone/>
            </a:pPr>
            <a:r>
              <a:rPr lang="ru-RU" sz="3500" b="1" dirty="0">
                <a:solidFill>
                  <a:srgbClr val="862A58"/>
                </a:solidFill>
              </a:rPr>
              <a:t> </a:t>
            </a:r>
            <a:r>
              <a:rPr lang="ru-RU" sz="3500" b="1" dirty="0" smtClean="0">
                <a:solidFill>
                  <a:srgbClr val="862A58"/>
                </a:solidFill>
              </a:rPr>
              <a:t>    мнения</a:t>
            </a:r>
          </a:p>
          <a:p>
            <a:pPr marL="0" indent="0">
              <a:buNone/>
            </a:pPr>
            <a:r>
              <a:rPr lang="ru-RU" sz="3500" b="1" dirty="0">
                <a:solidFill>
                  <a:srgbClr val="862A58"/>
                </a:solidFill>
              </a:rPr>
              <a:t> </a:t>
            </a:r>
            <a:r>
              <a:rPr lang="ru-RU" sz="3500" b="1" dirty="0" smtClean="0">
                <a:solidFill>
                  <a:srgbClr val="862A58"/>
                </a:solidFill>
              </a:rPr>
              <a:t>   - ЗПР</a:t>
            </a:r>
            <a:endParaRPr lang="ru-RU" sz="3500" dirty="0">
              <a:solidFill>
                <a:srgbClr val="862A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34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5517232"/>
            <a:ext cx="8229600" cy="1340768"/>
          </a:xfrm>
        </p:spPr>
        <p:txBody>
          <a:bodyPr>
            <a:normAutofit/>
          </a:bodyPr>
          <a:lstStyle/>
          <a:p>
            <a:r>
              <a:rPr lang="ru-RU" sz="3600" b="1" dirty="0" err="1">
                <a:solidFill>
                  <a:srgbClr val="6C0000"/>
                </a:solidFill>
              </a:rPr>
              <a:t>Контрустановка</a:t>
            </a:r>
            <a:r>
              <a:rPr lang="ru-RU" sz="3600" b="1" dirty="0" smtClean="0">
                <a:solidFill>
                  <a:srgbClr val="6C0000"/>
                </a:solidFill>
              </a:rPr>
              <a:t>: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smtClean="0">
                <a:solidFill>
                  <a:srgbClr val="862A58"/>
                </a:solidFill>
              </a:rPr>
              <a:t>«Держи себя в руках, уважай людей»</a:t>
            </a:r>
            <a:endParaRPr lang="ru-RU" sz="3200" dirty="0">
              <a:solidFill>
                <a:srgbClr val="862A58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-324544" y="332656"/>
            <a:ext cx="3672408" cy="1152127"/>
          </a:xfrm>
        </p:spPr>
        <p:txBody>
          <a:bodyPr>
            <a:normAutofit fontScale="92500" lnSpcReduction="20000"/>
          </a:bodyPr>
          <a:lstStyle/>
          <a:p>
            <a:r>
              <a:rPr lang="ru-RU" sz="3200" dirty="0" smtClean="0">
                <a:solidFill>
                  <a:srgbClr val="6C0000"/>
                </a:solidFill>
              </a:rPr>
              <a:t>           </a:t>
            </a:r>
            <a:r>
              <a:rPr lang="ru-RU" sz="3900" dirty="0">
                <a:solidFill>
                  <a:srgbClr val="6C0000"/>
                </a:solidFill>
              </a:rPr>
              <a:t>Негативная</a:t>
            </a:r>
          </a:p>
          <a:p>
            <a:r>
              <a:rPr lang="ru-RU" sz="3900" dirty="0">
                <a:solidFill>
                  <a:srgbClr val="6C0000"/>
                </a:solidFill>
              </a:rPr>
              <a:t>            установка: 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467544" y="1700808"/>
            <a:ext cx="3456384" cy="3600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    </a:t>
            </a:r>
            <a:r>
              <a:rPr lang="ru-RU" sz="3200" b="1" dirty="0" smtClean="0">
                <a:solidFill>
                  <a:srgbClr val="862A58"/>
                </a:solidFill>
              </a:rPr>
              <a:t>« Никого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862A58"/>
                </a:solidFill>
              </a:rPr>
              <a:t> </a:t>
            </a:r>
            <a:r>
              <a:rPr lang="ru-RU" sz="3200" b="1" dirty="0" smtClean="0">
                <a:solidFill>
                  <a:srgbClr val="862A58"/>
                </a:solidFill>
              </a:rPr>
              <a:t>    не    бойся 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862A58"/>
                </a:solidFill>
              </a:rPr>
              <a:t> </a:t>
            </a:r>
            <a:r>
              <a:rPr lang="ru-RU" sz="3200" b="1" dirty="0" smtClean="0">
                <a:solidFill>
                  <a:srgbClr val="862A58"/>
                </a:solidFill>
              </a:rPr>
              <a:t>   никому не 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862A58"/>
                </a:solidFill>
              </a:rPr>
              <a:t> </a:t>
            </a:r>
            <a:r>
              <a:rPr lang="ru-RU" sz="3200" b="1" dirty="0" smtClean="0">
                <a:solidFill>
                  <a:srgbClr val="862A58"/>
                </a:solidFill>
              </a:rPr>
              <a:t>    уступай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862A58"/>
                </a:solidFill>
              </a:rPr>
              <a:t> </a:t>
            </a:r>
            <a:r>
              <a:rPr lang="ru-RU" sz="3200" b="1" dirty="0" smtClean="0">
                <a:solidFill>
                  <a:srgbClr val="862A58"/>
                </a:solidFill>
              </a:rPr>
              <a:t>   всем давай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862A58"/>
                </a:solidFill>
              </a:rPr>
              <a:t> </a:t>
            </a:r>
            <a:r>
              <a:rPr lang="ru-RU" sz="3200" b="1" dirty="0" smtClean="0">
                <a:solidFill>
                  <a:srgbClr val="862A58"/>
                </a:solidFill>
              </a:rPr>
              <a:t>     сдачу»</a:t>
            </a:r>
            <a:endParaRPr lang="ru-RU" sz="3200" b="1" dirty="0">
              <a:solidFill>
                <a:srgbClr val="862A58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932040" y="260649"/>
            <a:ext cx="3754760" cy="1296143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             </a:t>
            </a:r>
            <a:r>
              <a:rPr lang="ru-RU" sz="3600" dirty="0">
                <a:solidFill>
                  <a:srgbClr val="6C0000"/>
                </a:solidFill>
              </a:rPr>
              <a:t>П</a:t>
            </a:r>
            <a:r>
              <a:rPr lang="ru-RU" sz="3600" dirty="0" smtClean="0">
                <a:solidFill>
                  <a:srgbClr val="6C0000"/>
                </a:solidFill>
              </a:rPr>
              <a:t>оследствия</a:t>
            </a:r>
            <a:r>
              <a:rPr lang="ru-RU" sz="3600" dirty="0">
                <a:solidFill>
                  <a:srgbClr val="6C0000"/>
                </a:solidFill>
              </a:rPr>
              <a:t>: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>
          <a:xfrm>
            <a:off x="4139952" y="1628800"/>
            <a:ext cx="5184576" cy="43204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smtClean="0">
                <a:solidFill>
                  <a:srgbClr val="862A58"/>
                </a:solidFill>
              </a:rPr>
              <a:t>- отсутствие  самоконтроля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rgbClr val="862A58"/>
                </a:solidFill>
              </a:rPr>
              <a:t> - агрессивность 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rgbClr val="862A58"/>
                </a:solidFill>
              </a:rPr>
              <a:t> - сложности в  общении 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862A58"/>
                </a:solidFill>
              </a:rPr>
              <a:t> </a:t>
            </a:r>
            <a:r>
              <a:rPr lang="ru-RU" sz="3200" b="1" dirty="0" smtClean="0">
                <a:solidFill>
                  <a:srgbClr val="862A58"/>
                </a:solidFill>
              </a:rPr>
              <a:t>- проблемы со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862A58"/>
                </a:solidFill>
              </a:rPr>
              <a:t> </a:t>
            </a:r>
            <a:r>
              <a:rPr lang="ru-RU" sz="3200" b="1" dirty="0" smtClean="0">
                <a:solidFill>
                  <a:srgbClr val="862A58"/>
                </a:solidFill>
              </a:rPr>
              <a:t>  сверстниками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rgbClr val="862A58"/>
                </a:solidFill>
              </a:rPr>
              <a:t> - ощущение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862A58"/>
                </a:solidFill>
              </a:rPr>
              <a:t> </a:t>
            </a:r>
            <a:r>
              <a:rPr lang="ru-RU" sz="3200" b="1" dirty="0" smtClean="0">
                <a:solidFill>
                  <a:srgbClr val="862A58"/>
                </a:solidFill>
              </a:rPr>
              <a:t>  вседозволенности</a:t>
            </a:r>
            <a:endParaRPr lang="ru-RU" sz="3200" b="1" dirty="0">
              <a:solidFill>
                <a:srgbClr val="862A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970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157192"/>
            <a:ext cx="8229600" cy="1512168"/>
          </a:xfrm>
        </p:spPr>
        <p:txBody>
          <a:bodyPr>
            <a:normAutofit/>
          </a:bodyPr>
          <a:lstStyle/>
          <a:p>
            <a:r>
              <a:rPr lang="ru-RU" sz="3600" b="1" dirty="0" err="1">
                <a:solidFill>
                  <a:srgbClr val="6C0000"/>
                </a:solidFill>
              </a:rPr>
              <a:t>Контрустановка</a:t>
            </a:r>
            <a:r>
              <a:rPr lang="ru-RU" sz="3200" b="1" dirty="0" smtClean="0">
                <a:solidFill>
                  <a:srgbClr val="6C0000"/>
                </a:solidFill>
              </a:rPr>
              <a:t>: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smtClean="0">
                <a:solidFill>
                  <a:srgbClr val="862A58"/>
                </a:solidFill>
              </a:rPr>
              <a:t>«Скажи мне на ушко»,</a:t>
            </a:r>
            <a:br>
              <a:rPr lang="ru-RU" sz="3200" b="1" dirty="0" smtClean="0">
                <a:solidFill>
                  <a:srgbClr val="862A58"/>
                </a:solidFill>
              </a:rPr>
            </a:br>
            <a:r>
              <a:rPr lang="ru-RU" sz="3200" b="1" dirty="0" smtClean="0">
                <a:solidFill>
                  <a:srgbClr val="862A58"/>
                </a:solidFill>
              </a:rPr>
              <a:t>«Давай пошепчемся»</a:t>
            </a:r>
            <a:endParaRPr lang="ru-RU" sz="3200" dirty="0">
              <a:solidFill>
                <a:srgbClr val="862A58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-252536" y="188641"/>
            <a:ext cx="4749924" cy="158417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6C0000"/>
                </a:solidFill>
              </a:rPr>
              <a:t>            </a:t>
            </a:r>
            <a:r>
              <a:rPr lang="ru-RU" sz="3600" dirty="0">
                <a:solidFill>
                  <a:srgbClr val="6C0000"/>
                </a:solidFill>
              </a:rPr>
              <a:t>Негативная</a:t>
            </a:r>
          </a:p>
          <a:p>
            <a:r>
              <a:rPr lang="ru-RU" sz="3600" dirty="0">
                <a:solidFill>
                  <a:srgbClr val="6C0000"/>
                </a:solidFill>
              </a:rPr>
              <a:t>            установка:</a:t>
            </a:r>
            <a:r>
              <a:rPr lang="ru-RU" sz="3200" dirty="0">
                <a:solidFill>
                  <a:srgbClr val="6C0000"/>
                </a:solidFill>
              </a:rPr>
              <a:t>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988841"/>
            <a:ext cx="3250704" cy="30963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>
                <a:solidFill>
                  <a:srgbClr val="862A58"/>
                </a:solidFill>
              </a:rPr>
              <a:t>    </a:t>
            </a:r>
            <a:r>
              <a:rPr lang="ru-RU" sz="3200" b="1" dirty="0" smtClean="0">
                <a:solidFill>
                  <a:srgbClr val="862A58"/>
                </a:solidFill>
              </a:rPr>
              <a:t>« Не кричи, оглохнешь»</a:t>
            </a:r>
            <a:endParaRPr lang="ru-RU" sz="3200" b="1" dirty="0">
              <a:solidFill>
                <a:srgbClr val="862A58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"/>
            <a:ext cx="4041775" cy="1628799"/>
          </a:xfrm>
        </p:spPr>
        <p:txBody>
          <a:bodyPr/>
          <a:lstStyle/>
          <a:p>
            <a:r>
              <a:rPr lang="ru-RU" dirty="0">
                <a:solidFill>
                  <a:srgbClr val="6C0000"/>
                </a:solidFill>
              </a:rPr>
              <a:t> </a:t>
            </a:r>
            <a:r>
              <a:rPr lang="ru-RU" dirty="0" smtClean="0">
                <a:solidFill>
                  <a:srgbClr val="6C0000"/>
                </a:solidFill>
              </a:rPr>
              <a:t>       </a:t>
            </a:r>
            <a:r>
              <a:rPr lang="ru-RU" sz="3600" dirty="0">
                <a:solidFill>
                  <a:srgbClr val="6C0000"/>
                </a:solidFill>
              </a:rPr>
              <a:t>П</a:t>
            </a:r>
            <a:r>
              <a:rPr lang="ru-RU" sz="3600" dirty="0" smtClean="0">
                <a:solidFill>
                  <a:srgbClr val="6C0000"/>
                </a:solidFill>
              </a:rPr>
              <a:t>оследствия</a:t>
            </a:r>
            <a:r>
              <a:rPr lang="ru-RU" sz="3200" dirty="0">
                <a:solidFill>
                  <a:srgbClr val="6C0000"/>
                </a:solidFill>
              </a:rPr>
              <a:t>: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355976" y="1772816"/>
            <a:ext cx="4401815" cy="41044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   </a:t>
            </a:r>
            <a:r>
              <a:rPr lang="ru-RU" sz="3200" b="1" dirty="0" smtClean="0">
                <a:solidFill>
                  <a:srgbClr val="862A58"/>
                </a:solidFill>
              </a:rPr>
              <a:t>- скрытая   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862A58"/>
                </a:solidFill>
              </a:rPr>
              <a:t> </a:t>
            </a:r>
            <a:r>
              <a:rPr lang="ru-RU" sz="3200" b="1" dirty="0" smtClean="0">
                <a:solidFill>
                  <a:srgbClr val="862A58"/>
                </a:solidFill>
              </a:rPr>
              <a:t>  агрессивность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rgbClr val="862A58"/>
                </a:solidFill>
              </a:rPr>
              <a:t>   - повышенное </a:t>
            </a:r>
            <a:r>
              <a:rPr lang="ru-RU" sz="3200" b="1" dirty="0" err="1" smtClean="0">
                <a:solidFill>
                  <a:srgbClr val="862A58"/>
                </a:solidFill>
              </a:rPr>
              <a:t>психо</a:t>
            </a:r>
            <a:r>
              <a:rPr lang="ru-RU" sz="3200" b="1" dirty="0" smtClean="0">
                <a:solidFill>
                  <a:srgbClr val="862A58"/>
                </a:solidFill>
              </a:rPr>
              <a:t>-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862A58"/>
                </a:solidFill>
              </a:rPr>
              <a:t> </a:t>
            </a:r>
            <a:r>
              <a:rPr lang="ru-RU" sz="3200" b="1" dirty="0" smtClean="0">
                <a:solidFill>
                  <a:srgbClr val="862A58"/>
                </a:solidFill>
              </a:rPr>
              <a:t>  эмоциональное  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rgbClr val="862A58"/>
                </a:solidFill>
              </a:rPr>
              <a:t>   напряжение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862A58"/>
                </a:solidFill>
              </a:rPr>
              <a:t> </a:t>
            </a:r>
            <a:r>
              <a:rPr lang="ru-RU" sz="3200" b="1" dirty="0" smtClean="0">
                <a:solidFill>
                  <a:srgbClr val="862A58"/>
                </a:solidFill>
              </a:rPr>
              <a:t>  - конфликтность</a:t>
            </a:r>
            <a:endParaRPr lang="ru-RU" sz="3200" b="1" dirty="0">
              <a:solidFill>
                <a:srgbClr val="862A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437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25144"/>
            <a:ext cx="8229600" cy="1872208"/>
          </a:xfrm>
        </p:spPr>
        <p:txBody>
          <a:bodyPr>
            <a:normAutofit/>
          </a:bodyPr>
          <a:lstStyle/>
          <a:p>
            <a:r>
              <a:rPr lang="ru-RU" sz="3600" b="1" dirty="0" err="1">
                <a:solidFill>
                  <a:srgbClr val="6C0000"/>
                </a:solidFill>
              </a:rPr>
              <a:t>Контрустановка</a:t>
            </a:r>
            <a:r>
              <a:rPr lang="ru-RU" sz="3600" b="1" dirty="0" smtClean="0">
                <a:solidFill>
                  <a:srgbClr val="C00000"/>
                </a:solidFill>
              </a:rPr>
              <a:t>: </a:t>
            </a:r>
            <a:r>
              <a:rPr lang="ru-RU" sz="3200" b="1" dirty="0" smtClean="0">
                <a:solidFill>
                  <a:srgbClr val="862A58"/>
                </a:solidFill>
              </a:rPr>
              <a:t>«Молодец, что делишься с другими»</a:t>
            </a:r>
            <a:endParaRPr lang="ru-RU" sz="3200" b="1" dirty="0">
              <a:solidFill>
                <a:srgbClr val="862A58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-180528" y="188641"/>
            <a:ext cx="4320480" cy="1296144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>
                <a:solidFill>
                  <a:srgbClr val="6C0000"/>
                </a:solidFill>
              </a:rPr>
              <a:t>          </a:t>
            </a:r>
            <a:r>
              <a:rPr lang="ru-RU" sz="3600" dirty="0">
                <a:solidFill>
                  <a:srgbClr val="6C0000"/>
                </a:solidFill>
              </a:rPr>
              <a:t>Негативная</a:t>
            </a:r>
          </a:p>
          <a:p>
            <a:r>
              <a:rPr lang="ru-RU" sz="3600" dirty="0">
                <a:solidFill>
                  <a:srgbClr val="6C0000"/>
                </a:solidFill>
              </a:rPr>
              <a:t>            установка: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204864"/>
            <a:ext cx="4040188" cy="2520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862A58"/>
                </a:solidFill>
              </a:rPr>
              <a:t>  « Всё готов   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862A58"/>
                </a:solidFill>
              </a:rPr>
              <a:t> </a:t>
            </a:r>
            <a:r>
              <a:rPr lang="ru-RU" sz="3200" b="1" dirty="0" smtClean="0">
                <a:solidFill>
                  <a:srgbClr val="862A58"/>
                </a:solidFill>
              </a:rPr>
              <a:t>   отдать - 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862A58"/>
                </a:solidFill>
              </a:rPr>
              <a:t> </a:t>
            </a:r>
            <a:r>
              <a:rPr lang="ru-RU" sz="3200" b="1" dirty="0" smtClean="0">
                <a:solidFill>
                  <a:srgbClr val="862A58"/>
                </a:solidFill>
              </a:rPr>
              <a:t>   дурашка»</a:t>
            </a:r>
            <a:endParaRPr lang="ru-RU" sz="3200" b="1" dirty="0">
              <a:solidFill>
                <a:srgbClr val="862A58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285329" y="260648"/>
            <a:ext cx="3851920" cy="1224135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                   </a:t>
            </a:r>
            <a:r>
              <a:rPr lang="ru-RU" sz="3600" dirty="0">
                <a:solidFill>
                  <a:srgbClr val="6C0000"/>
                </a:solidFill>
              </a:rPr>
              <a:t>П</a:t>
            </a:r>
            <a:r>
              <a:rPr lang="ru-RU" sz="3600" dirty="0" smtClean="0">
                <a:solidFill>
                  <a:srgbClr val="6C0000"/>
                </a:solidFill>
              </a:rPr>
              <a:t>оследствия</a:t>
            </a:r>
            <a:r>
              <a:rPr lang="ru-RU" sz="3600" dirty="0">
                <a:solidFill>
                  <a:srgbClr val="6C0000"/>
                </a:solidFill>
              </a:rPr>
              <a:t>: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32856"/>
            <a:ext cx="4498975" cy="28803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   </a:t>
            </a:r>
            <a:r>
              <a:rPr lang="ru-RU" sz="3200" b="1" dirty="0" smtClean="0">
                <a:solidFill>
                  <a:srgbClr val="862A58"/>
                </a:solidFill>
              </a:rPr>
              <a:t>- низкая самооценка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862A58"/>
                </a:solidFill>
              </a:rPr>
              <a:t> </a:t>
            </a:r>
            <a:r>
              <a:rPr lang="ru-RU" sz="3200" b="1" dirty="0" smtClean="0">
                <a:solidFill>
                  <a:srgbClr val="862A58"/>
                </a:solidFill>
              </a:rPr>
              <a:t>  - жадность</a:t>
            </a:r>
            <a:endParaRPr lang="ru-RU" sz="3200" b="1" dirty="0">
              <a:solidFill>
                <a:srgbClr val="862A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578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73216"/>
            <a:ext cx="8229600" cy="1484784"/>
          </a:xfrm>
        </p:spPr>
        <p:txBody>
          <a:bodyPr>
            <a:normAutofit/>
          </a:bodyPr>
          <a:lstStyle/>
          <a:p>
            <a:r>
              <a:rPr lang="ru-RU" sz="3600" b="1" dirty="0" err="1">
                <a:solidFill>
                  <a:srgbClr val="6C0000"/>
                </a:solidFill>
              </a:rPr>
              <a:t>Контрустановка</a:t>
            </a:r>
            <a:r>
              <a:rPr lang="ru-RU" sz="3600" b="1" dirty="0" smtClean="0">
                <a:solidFill>
                  <a:srgbClr val="6C0000"/>
                </a:solidFill>
              </a:rPr>
              <a:t>:  </a:t>
            </a:r>
            <a:r>
              <a:rPr lang="ru-RU" sz="3200" b="1" dirty="0" smtClean="0">
                <a:solidFill>
                  <a:srgbClr val="862A58"/>
                </a:solidFill>
              </a:rPr>
              <a:t>«На свете много добрых людей, готовых тебе помочь»</a:t>
            </a:r>
            <a:endParaRPr lang="ru-RU" sz="3200" dirty="0">
              <a:solidFill>
                <a:srgbClr val="862A58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70" y="188640"/>
            <a:ext cx="4497388" cy="1440160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6C0000"/>
                </a:solidFill>
              </a:rPr>
              <a:t> </a:t>
            </a:r>
            <a:r>
              <a:rPr lang="ru-RU" sz="3600" dirty="0" smtClean="0">
                <a:solidFill>
                  <a:srgbClr val="6C0000"/>
                </a:solidFill>
              </a:rPr>
              <a:t>         Негативная</a:t>
            </a:r>
            <a:endParaRPr lang="ru-RU" sz="3600" dirty="0">
              <a:solidFill>
                <a:srgbClr val="6C0000"/>
              </a:solidFill>
            </a:endParaRPr>
          </a:p>
          <a:p>
            <a:r>
              <a:rPr lang="ru-RU" sz="3600" dirty="0">
                <a:solidFill>
                  <a:srgbClr val="6C0000"/>
                </a:solidFill>
              </a:rPr>
              <a:t>            установка: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0" y="2060848"/>
            <a:ext cx="4067944" cy="2664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862A58"/>
                </a:solidFill>
              </a:rPr>
              <a:t>      « Все вокруг 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862A58"/>
                </a:solidFill>
              </a:rPr>
              <a:t> </a:t>
            </a:r>
            <a:r>
              <a:rPr lang="ru-RU" sz="3200" b="1" dirty="0" smtClean="0">
                <a:solidFill>
                  <a:srgbClr val="862A58"/>
                </a:solidFill>
              </a:rPr>
              <a:t>      обманщики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862A58"/>
                </a:solidFill>
              </a:rPr>
              <a:t> </a:t>
            </a:r>
            <a:r>
              <a:rPr lang="ru-RU" sz="3200" b="1" dirty="0" smtClean="0">
                <a:solidFill>
                  <a:srgbClr val="862A58"/>
                </a:solidFill>
              </a:rPr>
              <a:t>      никому не верь»</a:t>
            </a:r>
            <a:endParaRPr lang="ru-RU" sz="3200" b="1" dirty="0">
              <a:solidFill>
                <a:srgbClr val="862A58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76056" y="0"/>
            <a:ext cx="3394720" cy="155679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                </a:t>
            </a:r>
            <a:r>
              <a:rPr lang="ru-RU" sz="3600" dirty="0">
                <a:solidFill>
                  <a:srgbClr val="6C0000"/>
                </a:solidFill>
              </a:rPr>
              <a:t>П</a:t>
            </a:r>
            <a:r>
              <a:rPr lang="ru-RU" sz="3600" dirty="0" smtClean="0">
                <a:solidFill>
                  <a:srgbClr val="6C0000"/>
                </a:solidFill>
              </a:rPr>
              <a:t>оследствия</a:t>
            </a:r>
            <a:r>
              <a:rPr lang="ru-RU" sz="3600" dirty="0">
                <a:solidFill>
                  <a:srgbClr val="6C0000"/>
                </a:solidFill>
              </a:rPr>
              <a:t>: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067944" y="2276872"/>
            <a:ext cx="5256584" cy="396044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862A58"/>
                </a:solidFill>
              </a:rPr>
              <a:t> --</a:t>
            </a:r>
            <a:r>
              <a:rPr lang="ru-RU" sz="5800" b="1" dirty="0" smtClean="0">
                <a:solidFill>
                  <a:srgbClr val="862A58"/>
                </a:solidFill>
              </a:rPr>
              <a:t> </a:t>
            </a:r>
            <a:r>
              <a:rPr lang="ru-RU" sz="6700" b="1" dirty="0" smtClean="0">
                <a:solidFill>
                  <a:srgbClr val="862A58"/>
                </a:solidFill>
              </a:rPr>
              <a:t>подозрительность </a:t>
            </a:r>
          </a:p>
          <a:p>
            <a:pPr marL="0" indent="0">
              <a:buNone/>
            </a:pPr>
            <a:r>
              <a:rPr lang="ru-RU" sz="6700" b="1" dirty="0" smtClean="0">
                <a:solidFill>
                  <a:srgbClr val="862A58"/>
                </a:solidFill>
              </a:rPr>
              <a:t>- завышенная самооценка</a:t>
            </a:r>
          </a:p>
          <a:p>
            <a:pPr marL="0" indent="0">
              <a:buNone/>
            </a:pPr>
            <a:r>
              <a:rPr lang="ru-RU" sz="6700" b="1" dirty="0" smtClean="0">
                <a:solidFill>
                  <a:srgbClr val="862A58"/>
                </a:solidFill>
              </a:rPr>
              <a:t>- страхи</a:t>
            </a:r>
          </a:p>
          <a:p>
            <a:pPr marL="0" indent="0">
              <a:buNone/>
            </a:pPr>
            <a:r>
              <a:rPr lang="ru-RU" sz="6700" b="1" dirty="0" smtClean="0">
                <a:solidFill>
                  <a:srgbClr val="862A58"/>
                </a:solidFill>
              </a:rPr>
              <a:t>- проблемы  </a:t>
            </a:r>
            <a:r>
              <a:rPr lang="ru-RU" sz="6700" b="1" dirty="0" err="1" smtClean="0">
                <a:solidFill>
                  <a:srgbClr val="862A58"/>
                </a:solidFill>
              </a:rPr>
              <a:t>сверхконтроля</a:t>
            </a:r>
            <a:endParaRPr lang="ru-RU" sz="6700" b="1" dirty="0" smtClean="0">
              <a:solidFill>
                <a:srgbClr val="862A58"/>
              </a:solidFill>
            </a:endParaRPr>
          </a:p>
          <a:p>
            <a:pPr marL="0" indent="0">
              <a:buNone/>
            </a:pPr>
            <a:r>
              <a:rPr lang="ru-RU" sz="6700" b="1" dirty="0" smtClean="0">
                <a:solidFill>
                  <a:srgbClr val="862A58"/>
                </a:solidFill>
              </a:rPr>
              <a:t>- ощущение одиночества</a:t>
            </a:r>
          </a:p>
          <a:p>
            <a:pPr marL="0" indent="0">
              <a:buNone/>
            </a:pPr>
            <a:r>
              <a:rPr lang="ru-RU" sz="6700" b="1" dirty="0" smtClean="0">
                <a:solidFill>
                  <a:srgbClr val="862A58"/>
                </a:solidFill>
              </a:rPr>
              <a:t>   и тревоги</a:t>
            </a:r>
            <a:endParaRPr lang="ru-RU" sz="6700" b="1" dirty="0">
              <a:solidFill>
                <a:srgbClr val="862A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427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2435351" y="476672"/>
            <a:ext cx="6529138" cy="3312368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>
                <a:solidFill>
                  <a:srgbClr val="C00000"/>
                </a:solidFill>
              </a:rPr>
              <a:t/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i="1" dirty="0" smtClean="0">
                <a:solidFill>
                  <a:srgbClr val="862A58"/>
                </a:solidFill>
              </a:rPr>
              <a:t>«Дети от природы наделены огромным запасом инстинктов, чувств, форм поведения, которые помогут быть им активными, энергичными, жизнестойкими»</a:t>
            </a:r>
            <a:br>
              <a:rPr lang="ru-RU" sz="3600" b="1" i="1" dirty="0" smtClean="0">
                <a:solidFill>
                  <a:srgbClr val="862A58"/>
                </a:solidFill>
              </a:rPr>
            </a:br>
            <a:r>
              <a:rPr lang="ru-RU" sz="3600" b="1" i="1" dirty="0" smtClean="0">
                <a:solidFill>
                  <a:srgbClr val="862A58"/>
                </a:solidFill>
              </a:rPr>
              <a:t> ( </a:t>
            </a:r>
            <a:r>
              <a:rPr lang="ru-RU" sz="3600" b="1" i="1" dirty="0" err="1" smtClean="0">
                <a:solidFill>
                  <a:srgbClr val="862A58"/>
                </a:solidFill>
              </a:rPr>
              <a:t>Л.С.Выготский</a:t>
            </a:r>
            <a:r>
              <a:rPr lang="ru-RU" sz="3200" b="1" i="1" dirty="0">
                <a:solidFill>
                  <a:srgbClr val="862A58"/>
                </a:solidFill>
              </a:rPr>
              <a:t>)</a:t>
            </a:r>
            <a:r>
              <a:rPr lang="ru-RU" sz="3600" b="1" i="1" dirty="0" smtClean="0">
                <a:solidFill>
                  <a:srgbClr val="862A58"/>
                </a:solidFill>
              </a:rPr>
              <a:t/>
            </a:r>
            <a:br>
              <a:rPr lang="ru-RU" sz="3600" b="1" i="1" dirty="0" smtClean="0">
                <a:solidFill>
                  <a:srgbClr val="862A58"/>
                </a:solidFill>
              </a:rPr>
            </a:br>
            <a:endParaRPr lang="ru-RU" sz="3600" b="1" i="1" dirty="0">
              <a:solidFill>
                <a:srgbClr val="862A58"/>
              </a:solidFill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323528" y="3789040"/>
            <a:ext cx="8280920" cy="2880320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6C0000"/>
                </a:solidFill>
              </a:rPr>
              <a:t>Проанализируйте, какие директивы, оценки, установки вы даёте детям. Сделайте так, чтобы негативных установок было очень мало, научитесь трансформировать  их в позитивные, развивающие в ребёнке веру в себя , богатство и яркость мира</a:t>
            </a:r>
            <a:endParaRPr lang="ru-RU" b="1" dirty="0">
              <a:solidFill>
                <a:srgbClr val="6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10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94421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6C0000"/>
                </a:solidFill>
              </a:rPr>
              <a:t>Спасибо за внимание</a:t>
            </a:r>
            <a:endParaRPr lang="ru-RU" sz="3600" b="1" dirty="0">
              <a:solidFill>
                <a:srgbClr val="6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33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6C0000"/>
                </a:solidFill>
              </a:rPr>
              <a:t>Психика ребён</a:t>
            </a:r>
            <a:r>
              <a:rPr lang="ru-RU" sz="3600" dirty="0" smtClean="0">
                <a:solidFill>
                  <a:srgbClr val="6C0000"/>
                </a:solidFill>
              </a:rPr>
              <a:t>ка</a:t>
            </a:r>
            <a:endParaRPr lang="ru-RU" sz="3600" dirty="0">
              <a:solidFill>
                <a:srgbClr val="6C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0" y="1556792"/>
            <a:ext cx="406794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     </a:t>
            </a:r>
            <a:r>
              <a:rPr lang="ru-RU" sz="3200" b="1" dirty="0" smtClean="0">
                <a:solidFill>
                  <a:srgbClr val="862A58"/>
                </a:solidFill>
              </a:rPr>
              <a:t>Осознаваемая 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862A58"/>
                </a:solidFill>
              </a:rPr>
              <a:t> </a:t>
            </a:r>
            <a:r>
              <a:rPr lang="ru-RU" sz="3200" b="1" dirty="0" smtClean="0">
                <a:solidFill>
                  <a:srgbClr val="862A58"/>
                </a:solidFill>
              </a:rPr>
              <a:t>             часть:</a:t>
            </a:r>
          </a:p>
          <a:p>
            <a:pPr marL="0" indent="0">
              <a:buNone/>
            </a:pPr>
            <a:endParaRPr lang="ru-RU" sz="3200" b="1" dirty="0">
              <a:solidFill>
                <a:srgbClr val="862A58"/>
              </a:solidFill>
            </a:endParaRPr>
          </a:p>
          <a:p>
            <a:pPr marL="0" indent="0">
              <a:buNone/>
            </a:pPr>
            <a:r>
              <a:rPr lang="ru-RU" sz="3200" b="1" dirty="0" smtClean="0">
                <a:solidFill>
                  <a:srgbClr val="862A58"/>
                </a:solidFill>
              </a:rPr>
              <a:t>     </a:t>
            </a:r>
            <a:r>
              <a:rPr lang="ru-RU" sz="3200" b="1" dirty="0" smtClean="0">
                <a:solidFill>
                  <a:srgbClr val="6C0000"/>
                </a:solidFill>
              </a:rPr>
              <a:t>- совокупность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rgbClr val="6C0000"/>
                </a:solidFill>
              </a:rPr>
              <a:t>       знаний об 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6C0000"/>
                </a:solidFill>
              </a:rPr>
              <a:t> </a:t>
            </a:r>
            <a:r>
              <a:rPr lang="ru-RU" sz="3200" b="1" dirty="0" smtClean="0">
                <a:solidFill>
                  <a:srgbClr val="6C0000"/>
                </a:solidFill>
              </a:rPr>
              <a:t>     окружающем 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6C0000"/>
                </a:solidFill>
              </a:rPr>
              <a:t> </a:t>
            </a:r>
            <a:r>
              <a:rPr lang="ru-RU" sz="3200" b="1" dirty="0" smtClean="0">
                <a:solidFill>
                  <a:srgbClr val="6C0000"/>
                </a:solidFill>
              </a:rPr>
              <a:t>             мире</a:t>
            </a:r>
            <a:endParaRPr lang="ru-RU" sz="3200" b="1" dirty="0">
              <a:solidFill>
                <a:srgbClr val="6C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5004048" y="1556792"/>
            <a:ext cx="3888432" cy="4597971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       </a:t>
            </a:r>
            <a:r>
              <a:rPr lang="ru-RU" sz="3200" b="1" dirty="0" smtClean="0">
                <a:solidFill>
                  <a:srgbClr val="862A58"/>
                </a:solidFill>
              </a:rPr>
              <a:t>Неосознаваемая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862A58"/>
                </a:solidFill>
              </a:rPr>
              <a:t> </a:t>
            </a:r>
            <a:r>
              <a:rPr lang="ru-RU" sz="3200" b="1" dirty="0" smtClean="0">
                <a:solidFill>
                  <a:srgbClr val="862A58"/>
                </a:solidFill>
              </a:rPr>
              <a:t>             часть: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rgbClr val="862A58"/>
                </a:solidFill>
              </a:rPr>
              <a:t>   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6C0000"/>
                </a:solidFill>
              </a:rPr>
              <a:t> </a:t>
            </a:r>
            <a:r>
              <a:rPr lang="ru-RU" sz="3200" b="1" dirty="0" smtClean="0">
                <a:solidFill>
                  <a:srgbClr val="6C0000"/>
                </a:solidFill>
              </a:rPr>
              <a:t>  - </a:t>
            </a:r>
            <a:r>
              <a:rPr lang="ru-RU" sz="3200" b="1" dirty="0">
                <a:solidFill>
                  <a:srgbClr val="6C0000"/>
                </a:solidFill>
              </a:rPr>
              <a:t>о</a:t>
            </a:r>
            <a:r>
              <a:rPr lang="ru-RU" sz="3200" b="1" dirty="0" smtClean="0">
                <a:solidFill>
                  <a:srgbClr val="6C0000"/>
                </a:solidFill>
              </a:rPr>
              <a:t>тношение к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6C0000"/>
                </a:solidFill>
              </a:rPr>
              <a:t> </a:t>
            </a:r>
            <a:r>
              <a:rPr lang="ru-RU" sz="3200" b="1" dirty="0" smtClean="0">
                <a:solidFill>
                  <a:srgbClr val="6C0000"/>
                </a:solidFill>
              </a:rPr>
              <a:t>     себе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rgbClr val="6C0000"/>
                </a:solidFill>
              </a:rPr>
              <a:t>   ( в целом  к жизни)</a:t>
            </a:r>
            <a:endParaRPr lang="ru-RU" sz="3200" b="1" dirty="0">
              <a:solidFill>
                <a:srgbClr val="6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50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6C0000"/>
                </a:solidFill>
              </a:rPr>
              <a:t>Отношение к себе определяют установки и психологическая защит</a:t>
            </a:r>
            <a:r>
              <a:rPr lang="ru-RU" dirty="0" smtClean="0">
                <a:solidFill>
                  <a:srgbClr val="6C0000"/>
                </a:solidFill>
              </a:rPr>
              <a:t>а:</a:t>
            </a:r>
            <a:endParaRPr lang="ru-RU" dirty="0">
              <a:solidFill>
                <a:srgbClr val="6C00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idx="1"/>
          </p:nvPr>
        </p:nvSpPr>
        <p:spPr>
          <a:xfrm>
            <a:off x="1331639" y="2636912"/>
            <a:ext cx="7796971" cy="4221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862A58"/>
                </a:solidFill>
              </a:rPr>
              <a:t>     - возникают повседневно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862A58"/>
                </a:solidFill>
              </a:rPr>
              <a:t>     - формируются с раннего детства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862A58"/>
                </a:solidFill>
              </a:rPr>
              <a:t>     - в благоприятный момент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862A58"/>
                </a:solidFill>
              </a:rPr>
              <a:t>        воздействует  на ребёнка</a:t>
            </a:r>
            <a:endParaRPr lang="ru-RU" b="1" dirty="0">
              <a:solidFill>
                <a:srgbClr val="862A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30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80020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6C0000"/>
                </a:solidFill>
              </a:rPr>
              <a:t> Оружие против негативной </a:t>
            </a:r>
            <a:r>
              <a:rPr lang="ru-RU" sz="3600" b="1" dirty="0" smtClean="0">
                <a:solidFill>
                  <a:srgbClr val="6C0000"/>
                </a:solidFill>
              </a:rPr>
              <a:t>установки:</a:t>
            </a:r>
            <a:r>
              <a:rPr lang="ru-RU" sz="3600" dirty="0">
                <a:solidFill>
                  <a:srgbClr val="6C0000"/>
                </a:solidFill>
              </a:rPr>
              <a:t/>
            </a:r>
            <a:br>
              <a:rPr lang="ru-RU" sz="3600" dirty="0">
                <a:solidFill>
                  <a:srgbClr val="6C0000"/>
                </a:solidFill>
              </a:rPr>
            </a:br>
            <a:endParaRPr lang="ru-RU" sz="3600" dirty="0">
              <a:solidFill>
                <a:srgbClr val="6C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3"/>
            <a:ext cx="8820472" cy="3888432"/>
          </a:xfrm>
        </p:spPr>
        <p:txBody>
          <a:bodyPr/>
          <a:lstStyle/>
          <a:p>
            <a:pPr>
              <a:buFontTx/>
              <a:buChar char="-"/>
            </a:pPr>
            <a:endParaRPr lang="ru-RU" b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ru-RU" sz="3600" b="1" dirty="0" smtClean="0">
                <a:solidFill>
                  <a:srgbClr val="6C0000"/>
                </a:solidFill>
              </a:rPr>
              <a:t>                        </a:t>
            </a:r>
            <a:r>
              <a:rPr lang="ru-RU" sz="3600" b="1" dirty="0" err="1" smtClean="0">
                <a:solidFill>
                  <a:srgbClr val="6C0000"/>
                </a:solidFill>
              </a:rPr>
              <a:t>Контрустановка</a:t>
            </a:r>
            <a:endParaRPr lang="ru-RU" sz="3600" b="1" dirty="0" smtClean="0">
              <a:solidFill>
                <a:srgbClr val="6C0000"/>
              </a:solidFill>
            </a:endParaRPr>
          </a:p>
          <a:p>
            <a:pPr marL="0" indent="0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</a:t>
            </a:r>
            <a:r>
              <a:rPr lang="ru-RU" b="1" dirty="0">
                <a:solidFill>
                  <a:srgbClr val="862A58"/>
                </a:solidFill>
              </a:rPr>
              <a:t>П</a:t>
            </a:r>
            <a:r>
              <a:rPr lang="ru-RU" b="1" dirty="0" smtClean="0">
                <a:solidFill>
                  <a:srgbClr val="862A58"/>
                </a:solidFill>
              </a:rPr>
              <a:t>остоянно подкрепляется положительными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862A58"/>
                </a:solidFill>
              </a:rPr>
              <a:t> </a:t>
            </a:r>
            <a:r>
              <a:rPr lang="ru-RU" b="1" dirty="0" smtClean="0">
                <a:solidFill>
                  <a:srgbClr val="862A58"/>
                </a:solidFill>
              </a:rPr>
              <a:t>   проявлениями со стороны родителей и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862A58"/>
                </a:solidFill>
              </a:rPr>
              <a:t> </a:t>
            </a:r>
            <a:r>
              <a:rPr lang="ru-RU" b="1" dirty="0" smtClean="0">
                <a:solidFill>
                  <a:srgbClr val="862A58"/>
                </a:solidFill>
              </a:rPr>
              <a:t>                              окружающих</a:t>
            </a:r>
            <a:endParaRPr lang="ru-RU" b="1" dirty="0">
              <a:solidFill>
                <a:srgbClr val="862A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32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36815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6C0000"/>
                </a:solidFill>
              </a:rPr>
              <a:t>Положительные установки:</a:t>
            </a:r>
            <a:endParaRPr lang="ru-RU" sz="3600" b="1" dirty="0">
              <a:solidFill>
                <a:srgbClr val="6C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83568" y="2492896"/>
            <a:ext cx="8003232" cy="410445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862A58"/>
                </a:solidFill>
              </a:rPr>
              <a:t>    </a:t>
            </a:r>
            <a:r>
              <a:rPr lang="ru-RU" b="1" dirty="0" smtClean="0">
                <a:solidFill>
                  <a:srgbClr val="862A58"/>
                </a:solidFill>
              </a:rPr>
              <a:t>- пословицы, поговорки, сказки</a:t>
            </a:r>
          </a:p>
          <a:p>
            <a:pPr marL="0" indent="0">
              <a:buNone/>
            </a:pPr>
            <a:r>
              <a:rPr lang="ru-RU" b="1" dirty="0">
                <a:solidFill>
                  <a:srgbClr val="862A58"/>
                </a:solidFill>
              </a:rPr>
              <a:t> </a:t>
            </a:r>
            <a:r>
              <a:rPr lang="ru-RU" b="1" dirty="0" smtClean="0">
                <a:solidFill>
                  <a:srgbClr val="862A58"/>
                </a:solidFill>
              </a:rPr>
              <a:t>   - басни с мудрым смыслом ( где добро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862A58"/>
                </a:solidFill>
              </a:rPr>
              <a:t>      побеждает зло, где важна стойкость,</a:t>
            </a:r>
          </a:p>
          <a:p>
            <a:pPr marL="0" indent="0">
              <a:buNone/>
            </a:pPr>
            <a:r>
              <a:rPr lang="ru-RU" b="1" dirty="0">
                <a:solidFill>
                  <a:srgbClr val="862A58"/>
                </a:solidFill>
              </a:rPr>
              <a:t> </a:t>
            </a:r>
            <a:r>
              <a:rPr lang="ru-RU" b="1" dirty="0" smtClean="0">
                <a:solidFill>
                  <a:srgbClr val="862A58"/>
                </a:solidFill>
              </a:rPr>
              <a:t>     вера в себя и свои силы)</a:t>
            </a:r>
            <a:endParaRPr lang="ru-RU" b="1" dirty="0">
              <a:solidFill>
                <a:srgbClr val="862A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80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57200" y="4581128"/>
            <a:ext cx="8229600" cy="2276872"/>
          </a:xfrm>
        </p:spPr>
        <p:txBody>
          <a:bodyPr>
            <a:normAutofit/>
          </a:bodyPr>
          <a:lstStyle/>
          <a:p>
            <a:r>
              <a:rPr lang="ru-RU" sz="3600" b="1" dirty="0" err="1" smtClean="0">
                <a:solidFill>
                  <a:srgbClr val="6C0000"/>
                </a:solidFill>
              </a:rPr>
              <a:t>Контрустановка</a:t>
            </a:r>
            <a:r>
              <a:rPr lang="ru-RU" sz="3600" b="1" dirty="0" smtClean="0">
                <a:solidFill>
                  <a:srgbClr val="6C0000"/>
                </a:solidFill>
              </a:rPr>
              <a:t>: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smtClean="0">
                <a:solidFill>
                  <a:srgbClr val="862A58"/>
                </a:solidFill>
              </a:rPr>
              <a:t>« Попробуй ещё, у тебя </a:t>
            </a:r>
            <a:br>
              <a:rPr lang="ru-RU" sz="3200" b="1" dirty="0" smtClean="0">
                <a:solidFill>
                  <a:srgbClr val="862A58"/>
                </a:solidFill>
              </a:rPr>
            </a:br>
            <a:r>
              <a:rPr lang="ru-RU" sz="3200" b="1" dirty="0" smtClean="0">
                <a:solidFill>
                  <a:srgbClr val="862A58"/>
                </a:solidFill>
              </a:rPr>
              <a:t>обязательно получится»</a:t>
            </a:r>
            <a:endParaRPr lang="ru-RU" sz="3200" b="1" dirty="0">
              <a:solidFill>
                <a:srgbClr val="862A58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sz="half" idx="1"/>
          </p:nvPr>
        </p:nvSpPr>
        <p:spPr>
          <a:xfrm>
            <a:off x="395536" y="476672"/>
            <a:ext cx="4038600" cy="43924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     </a:t>
            </a:r>
            <a:r>
              <a:rPr lang="ru-RU" sz="3600" b="1" dirty="0" smtClean="0">
                <a:solidFill>
                  <a:srgbClr val="6C0000"/>
                </a:solidFill>
              </a:rPr>
              <a:t>Негативная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rgbClr val="6C0000"/>
                </a:solidFill>
              </a:rPr>
              <a:t>      установка :</a:t>
            </a:r>
          </a:p>
          <a:p>
            <a:pPr marL="0" indent="0">
              <a:buNone/>
            </a:pP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200" b="1" dirty="0" smtClean="0">
                <a:solidFill>
                  <a:srgbClr val="862A58"/>
                </a:solidFill>
              </a:rPr>
              <a:t>« </a:t>
            </a:r>
            <a:r>
              <a:rPr lang="ru-RU" sz="3200" b="1" dirty="0">
                <a:solidFill>
                  <a:srgbClr val="862A58"/>
                </a:solidFill>
              </a:rPr>
              <a:t>Неумейка, ничего у тебя не получится»</a:t>
            </a:r>
            <a:r>
              <a:rPr lang="ru-RU" sz="3200" dirty="0" smtClean="0">
                <a:solidFill>
                  <a:srgbClr val="862A58"/>
                </a:solidFill>
              </a:rPr>
              <a:t>             </a:t>
            </a:r>
            <a:endParaRPr lang="ru-RU" sz="3200" dirty="0">
              <a:solidFill>
                <a:srgbClr val="862A58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sz="half" idx="2"/>
          </p:nvPr>
        </p:nvSpPr>
        <p:spPr>
          <a:xfrm>
            <a:off x="4788024" y="1124744"/>
            <a:ext cx="4355976" cy="38884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rgbClr val="6C0000"/>
                </a:solidFill>
              </a:rPr>
              <a:t>       </a:t>
            </a:r>
            <a:r>
              <a:rPr lang="ru-RU" sz="3600" b="1" dirty="0">
                <a:solidFill>
                  <a:srgbClr val="6C0000"/>
                </a:solidFill>
              </a:rPr>
              <a:t>П</a:t>
            </a:r>
            <a:r>
              <a:rPr lang="ru-RU" sz="3600" b="1" dirty="0" smtClean="0">
                <a:solidFill>
                  <a:srgbClr val="6C0000"/>
                </a:solidFill>
              </a:rPr>
              <a:t>оследствия:</a:t>
            </a:r>
            <a:endParaRPr lang="ru-RU" sz="3600" b="1" dirty="0">
              <a:solidFill>
                <a:srgbClr val="6C000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862A58"/>
                </a:solidFill>
              </a:rPr>
              <a:t> </a:t>
            </a:r>
            <a:r>
              <a:rPr lang="ru-RU" sz="3200" b="1" dirty="0" smtClean="0">
                <a:solidFill>
                  <a:srgbClr val="862A58"/>
                </a:solidFill>
              </a:rPr>
              <a:t>- неуверенность в    своих силах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rgbClr val="862A58"/>
                </a:solidFill>
              </a:rPr>
              <a:t> - низкая самооценка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rgbClr val="862A58"/>
                </a:solidFill>
              </a:rPr>
              <a:t> - низкая мотивация к        достижению цели</a:t>
            </a:r>
            <a:endParaRPr lang="ru-RU" sz="3200" b="1" dirty="0">
              <a:solidFill>
                <a:srgbClr val="862A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054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4941168"/>
            <a:ext cx="8229600" cy="1512168"/>
          </a:xfrm>
        </p:spPr>
        <p:txBody>
          <a:bodyPr>
            <a:normAutofit/>
          </a:bodyPr>
          <a:lstStyle/>
          <a:p>
            <a:r>
              <a:rPr lang="ru-RU" sz="3600" b="1" dirty="0" err="1">
                <a:solidFill>
                  <a:srgbClr val="6C0000"/>
                </a:solidFill>
              </a:rPr>
              <a:t>Контрустановка</a:t>
            </a:r>
            <a:r>
              <a:rPr lang="ru-RU" sz="3600" b="1" dirty="0" smtClean="0">
                <a:solidFill>
                  <a:srgbClr val="6C0000"/>
                </a:solidFill>
              </a:rPr>
              <a:t>:</a:t>
            </a:r>
            <a:r>
              <a:rPr lang="ru-RU" sz="4000" b="1" dirty="0" smtClean="0">
                <a:solidFill>
                  <a:srgbClr val="6C0000"/>
                </a:solidFill>
              </a:rPr>
              <a:t> </a:t>
            </a:r>
            <a:r>
              <a:rPr lang="ru-RU" sz="3200" b="1" dirty="0" smtClean="0">
                <a:solidFill>
                  <a:srgbClr val="862A58"/>
                </a:solidFill>
              </a:rPr>
              <a:t>«Радость ты моя, счастье моё»</a:t>
            </a:r>
            <a:endParaRPr lang="ru-RU" sz="3200" dirty="0">
              <a:solidFill>
                <a:srgbClr val="862A58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548681"/>
            <a:ext cx="4040188" cy="1224136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    </a:t>
            </a:r>
            <a:r>
              <a:rPr lang="ru-RU" sz="3600" dirty="0">
                <a:solidFill>
                  <a:srgbClr val="6C0000"/>
                </a:solidFill>
              </a:rPr>
              <a:t>Негативная</a:t>
            </a:r>
          </a:p>
          <a:p>
            <a:r>
              <a:rPr lang="ru-RU" sz="3600" dirty="0">
                <a:solidFill>
                  <a:srgbClr val="6C0000"/>
                </a:solidFill>
              </a:rPr>
              <a:t>   </a:t>
            </a:r>
            <a:r>
              <a:rPr lang="ru-RU" sz="3600" dirty="0" smtClean="0">
                <a:solidFill>
                  <a:srgbClr val="6C0000"/>
                </a:solidFill>
              </a:rPr>
              <a:t> </a:t>
            </a:r>
            <a:r>
              <a:rPr lang="ru-RU" sz="3600" dirty="0">
                <a:solidFill>
                  <a:srgbClr val="6C0000"/>
                </a:solidFill>
              </a:rPr>
              <a:t>установка :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395536" y="2348880"/>
            <a:ext cx="4040188" cy="26222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  </a:t>
            </a:r>
            <a:r>
              <a:rPr lang="ru-RU" sz="3200" b="1" dirty="0" smtClean="0">
                <a:solidFill>
                  <a:srgbClr val="862A58"/>
                </a:solidFill>
              </a:rPr>
              <a:t>« Горе ты моё»</a:t>
            </a:r>
            <a:endParaRPr lang="ru-RU" sz="3200" b="1" dirty="0">
              <a:solidFill>
                <a:srgbClr val="862A58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5004047" y="188640"/>
            <a:ext cx="3528393" cy="158417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          </a:t>
            </a:r>
            <a:r>
              <a:rPr lang="ru-RU" sz="3600" dirty="0">
                <a:solidFill>
                  <a:srgbClr val="6C0000"/>
                </a:solidFill>
              </a:rPr>
              <a:t>П</a:t>
            </a:r>
            <a:r>
              <a:rPr lang="ru-RU" sz="3600" dirty="0" smtClean="0">
                <a:solidFill>
                  <a:srgbClr val="6C0000"/>
                </a:solidFill>
              </a:rPr>
              <a:t>оследствия</a:t>
            </a:r>
            <a:r>
              <a:rPr lang="ru-RU" sz="3600" dirty="0">
                <a:solidFill>
                  <a:srgbClr val="6C0000"/>
                </a:solidFill>
              </a:rPr>
              <a:t>: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>
          <a:xfrm>
            <a:off x="4427985" y="2348880"/>
            <a:ext cx="4690682" cy="2592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862A58"/>
                </a:solidFill>
              </a:rPr>
              <a:t>  - чувство вины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862A58"/>
                </a:solidFill>
              </a:rPr>
              <a:t> </a:t>
            </a:r>
            <a:r>
              <a:rPr lang="ru-RU" sz="3200" b="1" dirty="0" smtClean="0">
                <a:solidFill>
                  <a:srgbClr val="862A58"/>
                </a:solidFill>
              </a:rPr>
              <a:t> -низкая самооценка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862A58"/>
                </a:solidFill>
              </a:rPr>
              <a:t> </a:t>
            </a:r>
            <a:r>
              <a:rPr lang="ru-RU" sz="3200" b="1" dirty="0" smtClean="0">
                <a:solidFill>
                  <a:srgbClr val="862A58"/>
                </a:solidFill>
              </a:rPr>
              <a:t> -конфликт с  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862A58"/>
                </a:solidFill>
              </a:rPr>
              <a:t> </a:t>
            </a:r>
            <a:r>
              <a:rPr lang="ru-RU" sz="3200" b="1" dirty="0" smtClean="0">
                <a:solidFill>
                  <a:srgbClr val="862A58"/>
                </a:solidFill>
              </a:rPr>
              <a:t>  родителями</a:t>
            </a:r>
            <a:endParaRPr lang="ru-RU" sz="3200" b="1" dirty="0">
              <a:solidFill>
                <a:srgbClr val="862A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461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57192"/>
            <a:ext cx="8229600" cy="1512168"/>
          </a:xfrm>
        </p:spPr>
        <p:txBody>
          <a:bodyPr>
            <a:normAutofit/>
          </a:bodyPr>
          <a:lstStyle/>
          <a:p>
            <a:r>
              <a:rPr lang="ru-RU" sz="3600" b="1" dirty="0" err="1">
                <a:solidFill>
                  <a:srgbClr val="6C0000"/>
                </a:solidFill>
              </a:rPr>
              <a:t>Контрустановка</a:t>
            </a:r>
            <a:r>
              <a:rPr lang="ru-RU" sz="3600" b="1" dirty="0" smtClean="0">
                <a:solidFill>
                  <a:srgbClr val="6C0000"/>
                </a:solidFill>
              </a:rPr>
              <a:t>: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smtClean="0">
                <a:solidFill>
                  <a:srgbClr val="862A58"/>
                </a:solidFill>
              </a:rPr>
              <a:t>« Так приятно смотреть, когда ты чист и </a:t>
            </a:r>
            <a:r>
              <a:rPr lang="ru-RU" sz="3200" b="1" dirty="0" err="1" smtClean="0">
                <a:solidFill>
                  <a:srgbClr val="862A58"/>
                </a:solidFill>
              </a:rPr>
              <a:t>орятен</a:t>
            </a:r>
            <a:r>
              <a:rPr lang="ru-RU" sz="3200" b="1" dirty="0" smtClean="0">
                <a:solidFill>
                  <a:srgbClr val="862A58"/>
                </a:solidFill>
              </a:rPr>
              <a:t>»</a:t>
            </a:r>
            <a:endParaRPr lang="ru-RU" sz="3600" dirty="0">
              <a:solidFill>
                <a:srgbClr val="862A58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1812" y="332656"/>
            <a:ext cx="4040188" cy="1296144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                </a:t>
            </a:r>
            <a:r>
              <a:rPr lang="ru-RU" sz="14400" dirty="0">
                <a:solidFill>
                  <a:srgbClr val="6C0000"/>
                </a:solidFill>
              </a:rPr>
              <a:t>Негативная</a:t>
            </a:r>
          </a:p>
          <a:p>
            <a:r>
              <a:rPr lang="ru-RU" sz="9000" dirty="0">
                <a:solidFill>
                  <a:srgbClr val="6C0000"/>
                </a:solidFill>
              </a:rPr>
              <a:t>       </a:t>
            </a:r>
            <a:r>
              <a:rPr lang="ru-RU" sz="14400" dirty="0" smtClean="0">
                <a:solidFill>
                  <a:srgbClr val="6C0000"/>
                </a:solidFill>
              </a:rPr>
              <a:t>установка:</a:t>
            </a:r>
            <a:r>
              <a:rPr lang="ru-RU" sz="9000" dirty="0" smtClean="0">
                <a:solidFill>
                  <a:srgbClr val="6C0000"/>
                </a:solidFill>
              </a:rPr>
              <a:t> </a:t>
            </a:r>
            <a:endParaRPr lang="ru-RU" sz="9000" dirty="0">
              <a:solidFill>
                <a:srgbClr val="6C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55576" y="2132856"/>
            <a:ext cx="3528392" cy="28083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</a:rPr>
              <a:t>  </a:t>
            </a:r>
            <a:r>
              <a:rPr lang="ru-RU" sz="3200" b="1" dirty="0" smtClean="0">
                <a:solidFill>
                  <a:srgbClr val="862A58"/>
                </a:solidFill>
              </a:rPr>
              <a:t>« </a:t>
            </a:r>
            <a:r>
              <a:rPr lang="ru-RU" sz="3200" b="1" dirty="0" err="1" smtClean="0">
                <a:solidFill>
                  <a:srgbClr val="862A58"/>
                </a:solidFill>
              </a:rPr>
              <a:t>Неряха</a:t>
            </a:r>
            <a:r>
              <a:rPr lang="ru-RU" sz="3200" b="1" dirty="0" smtClean="0">
                <a:solidFill>
                  <a:srgbClr val="862A58"/>
                </a:solidFill>
              </a:rPr>
              <a:t>,   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862A58"/>
                </a:solidFill>
              </a:rPr>
              <a:t> </a:t>
            </a:r>
            <a:r>
              <a:rPr lang="ru-RU" sz="3200" b="1" dirty="0" smtClean="0">
                <a:solidFill>
                  <a:srgbClr val="862A58"/>
                </a:solidFill>
              </a:rPr>
              <a:t>    грязнуля»</a:t>
            </a:r>
            <a:endParaRPr lang="ru-RU" sz="3200" b="1" dirty="0">
              <a:solidFill>
                <a:srgbClr val="862A58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0" y="0"/>
            <a:ext cx="4041775" cy="1656183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     </a:t>
            </a:r>
            <a:r>
              <a:rPr lang="ru-RU" sz="3600" dirty="0">
                <a:solidFill>
                  <a:srgbClr val="6C0000"/>
                </a:solidFill>
              </a:rPr>
              <a:t>П</a:t>
            </a:r>
            <a:r>
              <a:rPr lang="ru-RU" sz="3600" dirty="0" smtClean="0">
                <a:solidFill>
                  <a:srgbClr val="6C0000"/>
                </a:solidFill>
              </a:rPr>
              <a:t>оследствия</a:t>
            </a:r>
            <a:r>
              <a:rPr lang="ru-RU" sz="3600" dirty="0">
                <a:solidFill>
                  <a:srgbClr val="6C0000"/>
                </a:solidFill>
              </a:rPr>
              <a:t>: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536794" y="2107014"/>
            <a:ext cx="4041775" cy="33382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   </a:t>
            </a:r>
            <a:r>
              <a:rPr lang="ru-RU" sz="3200" b="1" dirty="0" smtClean="0">
                <a:solidFill>
                  <a:srgbClr val="862A58"/>
                </a:solidFill>
              </a:rPr>
              <a:t>  - чувство вины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862A58"/>
                </a:solidFill>
              </a:rPr>
              <a:t> </a:t>
            </a:r>
            <a:r>
              <a:rPr lang="ru-RU" sz="3200" b="1" dirty="0" smtClean="0">
                <a:solidFill>
                  <a:srgbClr val="862A58"/>
                </a:solidFill>
              </a:rPr>
              <a:t>    - страхи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862A58"/>
                </a:solidFill>
              </a:rPr>
              <a:t> </a:t>
            </a:r>
            <a:r>
              <a:rPr lang="ru-RU" sz="3200" b="1" dirty="0" smtClean="0">
                <a:solidFill>
                  <a:srgbClr val="862A58"/>
                </a:solidFill>
              </a:rPr>
              <a:t>    -рассеянность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862A58"/>
                </a:solidFill>
              </a:rPr>
              <a:t> </a:t>
            </a:r>
            <a:r>
              <a:rPr lang="ru-RU" sz="3200" b="1" dirty="0" smtClean="0">
                <a:solidFill>
                  <a:srgbClr val="862A58"/>
                </a:solidFill>
              </a:rPr>
              <a:t>    -неразборчивость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862A58"/>
                </a:solidFill>
              </a:rPr>
              <a:t> </a:t>
            </a:r>
            <a:r>
              <a:rPr lang="ru-RU" sz="3200" b="1" dirty="0" smtClean="0">
                <a:solidFill>
                  <a:srgbClr val="862A58"/>
                </a:solidFill>
              </a:rPr>
              <a:t>     в выборе друзей</a:t>
            </a:r>
            <a:endParaRPr lang="ru-RU" sz="3200" b="1" dirty="0">
              <a:solidFill>
                <a:srgbClr val="862A58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1769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85184"/>
            <a:ext cx="8229600" cy="1584176"/>
          </a:xfrm>
        </p:spPr>
        <p:txBody>
          <a:bodyPr>
            <a:normAutofit/>
          </a:bodyPr>
          <a:lstStyle/>
          <a:p>
            <a:r>
              <a:rPr lang="ru-RU" sz="3600" b="1" dirty="0" err="1">
                <a:solidFill>
                  <a:srgbClr val="6C0000"/>
                </a:solidFill>
              </a:rPr>
              <a:t>Контрустановка</a:t>
            </a:r>
            <a:r>
              <a:rPr lang="ru-RU" sz="3600" b="1" dirty="0" smtClean="0">
                <a:solidFill>
                  <a:srgbClr val="6C0000"/>
                </a:solidFill>
              </a:rPr>
              <a:t>: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smtClean="0">
                <a:solidFill>
                  <a:srgbClr val="862A58"/>
                </a:solidFill>
              </a:rPr>
              <a:t>« Я никогда тебя не оставлю, ты мой любимый»</a:t>
            </a:r>
            <a:endParaRPr lang="ru-RU" sz="3200" dirty="0">
              <a:solidFill>
                <a:srgbClr val="862A5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0"/>
            <a:ext cx="4172272" cy="53732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   </a:t>
            </a:r>
          </a:p>
          <a:p>
            <a:pPr marL="0" indent="0">
              <a:buNone/>
            </a:pPr>
            <a:r>
              <a:rPr lang="ru-RU" sz="3900" dirty="0"/>
              <a:t> </a:t>
            </a:r>
            <a:r>
              <a:rPr lang="ru-RU" sz="3900" dirty="0" smtClean="0"/>
              <a:t>    </a:t>
            </a:r>
            <a:r>
              <a:rPr lang="ru-RU" sz="3900" dirty="0">
                <a:solidFill>
                  <a:srgbClr val="C00000"/>
                </a:solidFill>
              </a:rPr>
              <a:t> </a:t>
            </a:r>
            <a:r>
              <a:rPr lang="ru-RU" sz="3900" b="1" dirty="0">
                <a:solidFill>
                  <a:srgbClr val="6C0000"/>
                </a:solidFill>
              </a:rPr>
              <a:t>Негативная</a:t>
            </a:r>
          </a:p>
          <a:p>
            <a:pPr marL="0" indent="0">
              <a:buNone/>
            </a:pPr>
            <a:r>
              <a:rPr lang="ru-RU" sz="3900" b="1" dirty="0">
                <a:solidFill>
                  <a:srgbClr val="6C0000"/>
                </a:solidFill>
              </a:rPr>
              <a:t>       установка: </a:t>
            </a:r>
            <a:endParaRPr lang="ru-RU" sz="3900" b="1" dirty="0" smtClean="0">
              <a:solidFill>
                <a:srgbClr val="6C0000"/>
              </a:solidFill>
            </a:endParaRPr>
          </a:p>
          <a:p>
            <a:pPr marL="0" indent="0">
              <a:buNone/>
            </a:pPr>
            <a:endParaRPr lang="ru-RU" sz="3900" b="1" dirty="0" smtClean="0">
              <a:solidFill>
                <a:srgbClr val="6C0000"/>
              </a:solidFill>
            </a:endParaRPr>
          </a:p>
          <a:p>
            <a:pPr marL="0" indent="0"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500" b="1" dirty="0" smtClean="0">
                <a:solidFill>
                  <a:srgbClr val="862A58"/>
                </a:solidFill>
              </a:rPr>
              <a:t>« Ты плохой, обижаешь маму, я уйду от тебя к другому ребёнку»</a:t>
            </a:r>
            <a:endParaRPr lang="ru-RU" sz="3500" b="1" dirty="0">
              <a:solidFill>
                <a:srgbClr val="862A58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60032" y="1052736"/>
            <a:ext cx="4104456" cy="41044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900" dirty="0" smtClean="0">
                <a:solidFill>
                  <a:srgbClr val="6C0000"/>
                </a:solidFill>
              </a:rPr>
              <a:t>    </a:t>
            </a:r>
            <a:r>
              <a:rPr lang="ru-RU" sz="3900" b="1" dirty="0">
                <a:solidFill>
                  <a:srgbClr val="6C0000"/>
                </a:solidFill>
              </a:rPr>
              <a:t>П</a:t>
            </a:r>
            <a:r>
              <a:rPr lang="ru-RU" sz="3900" b="1" dirty="0" smtClean="0">
                <a:solidFill>
                  <a:srgbClr val="6C0000"/>
                </a:solidFill>
              </a:rPr>
              <a:t>оследствия</a:t>
            </a:r>
            <a:r>
              <a:rPr lang="ru-RU" sz="3600" b="1" dirty="0" smtClean="0">
                <a:solidFill>
                  <a:srgbClr val="6C0000"/>
                </a:solidFill>
              </a:rPr>
              <a:t>:</a:t>
            </a:r>
          </a:p>
          <a:p>
            <a:pPr marL="0" indent="0">
              <a:buNone/>
            </a:pPr>
            <a:endParaRPr lang="ru-RU" sz="36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</a:rPr>
              <a:t>  -</a:t>
            </a:r>
            <a:r>
              <a:rPr lang="ru-RU" sz="3500" b="1" dirty="0" smtClean="0">
                <a:solidFill>
                  <a:srgbClr val="862A58"/>
                </a:solidFill>
              </a:rPr>
              <a:t>тревожность</a:t>
            </a:r>
          </a:p>
          <a:p>
            <a:pPr marL="0" indent="0">
              <a:buNone/>
            </a:pPr>
            <a:r>
              <a:rPr lang="ru-RU" sz="3500" b="1" dirty="0">
                <a:solidFill>
                  <a:srgbClr val="862A58"/>
                </a:solidFill>
              </a:rPr>
              <a:t> </a:t>
            </a:r>
            <a:r>
              <a:rPr lang="ru-RU" sz="3500" b="1" dirty="0" smtClean="0">
                <a:solidFill>
                  <a:srgbClr val="862A58"/>
                </a:solidFill>
              </a:rPr>
              <a:t>  -страхи</a:t>
            </a:r>
          </a:p>
          <a:p>
            <a:pPr marL="0" indent="0">
              <a:buNone/>
            </a:pPr>
            <a:r>
              <a:rPr lang="ru-RU" sz="3500" b="1" dirty="0">
                <a:solidFill>
                  <a:srgbClr val="862A58"/>
                </a:solidFill>
              </a:rPr>
              <a:t> </a:t>
            </a:r>
            <a:r>
              <a:rPr lang="ru-RU" sz="3500" b="1" dirty="0" smtClean="0">
                <a:solidFill>
                  <a:srgbClr val="862A58"/>
                </a:solidFill>
              </a:rPr>
              <a:t>  -ощущение </a:t>
            </a:r>
          </a:p>
          <a:p>
            <a:pPr marL="0" indent="0">
              <a:buNone/>
            </a:pPr>
            <a:r>
              <a:rPr lang="ru-RU" sz="3500" b="1" dirty="0">
                <a:solidFill>
                  <a:srgbClr val="862A58"/>
                </a:solidFill>
              </a:rPr>
              <a:t> </a:t>
            </a:r>
            <a:r>
              <a:rPr lang="ru-RU" sz="3500" b="1" dirty="0" smtClean="0">
                <a:solidFill>
                  <a:srgbClr val="862A58"/>
                </a:solidFill>
              </a:rPr>
              <a:t>  одиночества</a:t>
            </a:r>
          </a:p>
          <a:p>
            <a:pPr marL="0" indent="0">
              <a:buNone/>
            </a:pPr>
            <a:r>
              <a:rPr lang="ru-RU" sz="3500" b="1" dirty="0">
                <a:solidFill>
                  <a:srgbClr val="862A58"/>
                </a:solidFill>
              </a:rPr>
              <a:t> </a:t>
            </a:r>
            <a:r>
              <a:rPr lang="ru-RU" sz="3500" b="1" dirty="0" smtClean="0">
                <a:solidFill>
                  <a:srgbClr val="862A58"/>
                </a:solidFill>
              </a:rPr>
              <a:t>  - нарушение сна</a:t>
            </a:r>
            <a:endParaRPr lang="ru-RU" sz="3500" b="1" dirty="0">
              <a:solidFill>
                <a:srgbClr val="862A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342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</TotalTime>
  <Words>973</Words>
  <Application>Microsoft Office PowerPoint</Application>
  <PresentationFormat>Экран (4:3)</PresentationFormat>
  <Paragraphs>178</Paragraphs>
  <Slides>17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«МДОУ Детский сад № 192»</vt:lpstr>
      <vt:lpstr>Психика ребёнка</vt:lpstr>
      <vt:lpstr>Отношение к себе определяют установки и психологическая защита:</vt:lpstr>
      <vt:lpstr> Оружие против негативной установки: </vt:lpstr>
      <vt:lpstr>Положительные установки:</vt:lpstr>
      <vt:lpstr>Контрустановка: « Попробуй ещё, у тебя  обязательно получится»</vt:lpstr>
      <vt:lpstr>Контрустановка: «Радость ты моя, счастье моё»</vt:lpstr>
      <vt:lpstr>Контрустановка: « Так приятно смотреть, когда ты чист и орятен»</vt:lpstr>
      <vt:lpstr>Контрустановка: « Я никогда тебя не оставлю, ты мой любимый»</vt:lpstr>
      <vt:lpstr>Контрустановка: « Папа у нас замечательный», « Мама у нас умница»</vt:lpstr>
      <vt:lpstr>Контрустановка: « А как ты думаешь»</vt:lpstr>
      <vt:lpstr>Контрустановка: «Держи себя в руках, уважай людей»</vt:lpstr>
      <vt:lpstr>Контрустановка: «Скажи мне на ушко», «Давай пошепчемся»</vt:lpstr>
      <vt:lpstr>Контрустановка: «Молодец, что делишься с другими»</vt:lpstr>
      <vt:lpstr>Контрустановка:  «На свете много добрых людей, готовых тебе помочь»</vt:lpstr>
      <vt:lpstr> «Дети от природы наделены огромным запасом инстинктов, чувств, форм поведения, которые помогут быть им активными, энергичными, жизнестойкими»  ( Л.С.Выготский) 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Windows User</cp:lastModifiedBy>
  <cp:revision>91</cp:revision>
  <dcterms:created xsi:type="dcterms:W3CDTF">2015-04-07T06:33:11Z</dcterms:created>
  <dcterms:modified xsi:type="dcterms:W3CDTF">2015-11-16T19:26:54Z</dcterms:modified>
</cp:coreProperties>
</file>